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327" r:id="rId3"/>
    <p:sldId id="328" r:id="rId4"/>
    <p:sldId id="324" r:id="rId5"/>
    <p:sldId id="273" r:id="rId6"/>
    <p:sldId id="283" r:id="rId7"/>
    <p:sldId id="284" r:id="rId8"/>
    <p:sldId id="325" r:id="rId9"/>
    <p:sldId id="285" r:id="rId10"/>
    <p:sldId id="332" r:id="rId11"/>
    <p:sldId id="333" r:id="rId12"/>
    <p:sldId id="329" r:id="rId13"/>
    <p:sldId id="290" r:id="rId14"/>
    <p:sldId id="291" r:id="rId15"/>
    <p:sldId id="292" r:id="rId16"/>
    <p:sldId id="293" r:id="rId17"/>
    <p:sldId id="294" r:id="rId18"/>
    <p:sldId id="295" r:id="rId19"/>
    <p:sldId id="296" r:id="rId20"/>
    <p:sldId id="297" r:id="rId21"/>
    <p:sldId id="298" r:id="rId22"/>
    <p:sldId id="334" r:id="rId23"/>
    <p:sldId id="300" r:id="rId24"/>
    <p:sldId id="301" r:id="rId25"/>
    <p:sldId id="302" r:id="rId26"/>
    <p:sldId id="303" r:id="rId27"/>
    <p:sldId id="304" r:id="rId28"/>
    <p:sldId id="305" r:id="rId29"/>
    <p:sldId id="307" r:id="rId30"/>
    <p:sldId id="308" r:id="rId31"/>
    <p:sldId id="275" r:id="rId32"/>
    <p:sldId id="337" r:id="rId33"/>
    <p:sldId id="338" r:id="rId34"/>
    <p:sldId id="311" r:id="rId35"/>
    <p:sldId id="316" r:id="rId36"/>
    <p:sldId id="321" r:id="rId37"/>
    <p:sldId id="318" r:id="rId38"/>
    <p:sldId id="319" r:id="rId39"/>
    <p:sldId id="277" r:id="rId40"/>
    <p:sldId id="281" r:id="rId41"/>
    <p:sldId id="279" r:id="rId42"/>
    <p:sldId id="335" r:id="rId43"/>
    <p:sldId id="272" r:id="rId44"/>
  </p:sldIdLst>
  <p:sldSz cx="14630400" cy="8229600"/>
  <p:notesSz cx="6858000" cy="9144000"/>
  <p:defaultText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AMY L" initials="HAL" lastIdx="3" clrIdx="0">
    <p:extLst/>
  </p:cmAuthor>
  <p:cmAuthor id="2" name="Gipson, Robert" initials="G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0" autoAdjust="0"/>
    <p:restoredTop sz="90158" autoAdjust="0"/>
  </p:normalViewPr>
  <p:slideViewPr>
    <p:cSldViewPr snapToGrid="0" snapToObjects="1" showGuides="1">
      <p:cViewPr>
        <p:scale>
          <a:sx n="84" d="100"/>
          <a:sy n="84" d="100"/>
        </p:scale>
        <p:origin x="-72" y="-72"/>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10/25/2018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309" rtl="0" eaLnBrk="1" latinLnBrk="0" hangingPunct="1">
      <a:defRPr sz="1100" kern="1200">
        <a:solidFill>
          <a:schemeClr val="tx1"/>
        </a:solidFill>
        <a:latin typeface="+mn-lt"/>
        <a:ea typeface="+mn-ea"/>
        <a:cs typeface="+mn-cs"/>
      </a:defRPr>
    </a:lvl1pPr>
    <a:lvl2pPr marL="457154" algn="l" defTabSz="914309" rtl="0" eaLnBrk="1" latinLnBrk="0" hangingPunct="1">
      <a:defRPr sz="1100" kern="1200">
        <a:solidFill>
          <a:schemeClr val="tx1"/>
        </a:solidFill>
        <a:latin typeface="+mn-lt"/>
        <a:ea typeface="+mn-ea"/>
        <a:cs typeface="+mn-cs"/>
      </a:defRPr>
    </a:lvl2pPr>
    <a:lvl3pPr marL="914309" algn="l" defTabSz="914309" rtl="0" eaLnBrk="1" latinLnBrk="0" hangingPunct="1">
      <a:defRPr sz="1100" kern="1200">
        <a:solidFill>
          <a:schemeClr val="tx1"/>
        </a:solidFill>
        <a:latin typeface="+mn-lt"/>
        <a:ea typeface="+mn-ea"/>
        <a:cs typeface="+mn-cs"/>
      </a:defRPr>
    </a:lvl3pPr>
    <a:lvl4pPr marL="1371463" algn="l" defTabSz="914309" rtl="0" eaLnBrk="1" latinLnBrk="0" hangingPunct="1">
      <a:defRPr sz="1100" kern="1200">
        <a:solidFill>
          <a:schemeClr val="tx1"/>
        </a:solidFill>
        <a:latin typeface="+mn-lt"/>
        <a:ea typeface="+mn-ea"/>
        <a:cs typeface="+mn-cs"/>
      </a:defRPr>
    </a:lvl4pPr>
    <a:lvl5pPr marL="1828617" algn="l" defTabSz="914309" rtl="0" eaLnBrk="1" latinLnBrk="0" hangingPunct="1">
      <a:defRPr sz="1100" kern="1200">
        <a:solidFill>
          <a:schemeClr val="tx1"/>
        </a:solidFill>
        <a:latin typeface="+mn-lt"/>
        <a:ea typeface="+mn-ea"/>
        <a:cs typeface="+mn-cs"/>
      </a:defRPr>
    </a:lvl5pPr>
    <a:lvl6pPr marL="2285771" algn="l" defTabSz="914309" rtl="0" eaLnBrk="1" latinLnBrk="0" hangingPunct="1">
      <a:defRPr sz="1100" kern="1200">
        <a:solidFill>
          <a:schemeClr val="tx1"/>
        </a:solidFill>
        <a:latin typeface="+mn-lt"/>
        <a:ea typeface="+mn-ea"/>
        <a:cs typeface="+mn-cs"/>
      </a:defRPr>
    </a:lvl6pPr>
    <a:lvl7pPr marL="2742926" algn="l" defTabSz="914309" rtl="0" eaLnBrk="1" latinLnBrk="0" hangingPunct="1">
      <a:defRPr sz="1100" kern="1200">
        <a:solidFill>
          <a:schemeClr val="tx1"/>
        </a:solidFill>
        <a:latin typeface="+mn-lt"/>
        <a:ea typeface="+mn-ea"/>
        <a:cs typeface="+mn-cs"/>
      </a:defRPr>
    </a:lvl7pPr>
    <a:lvl8pPr marL="3200080" algn="l" defTabSz="914309" rtl="0" eaLnBrk="1" latinLnBrk="0" hangingPunct="1">
      <a:defRPr sz="1100" kern="1200">
        <a:solidFill>
          <a:schemeClr val="tx1"/>
        </a:solidFill>
        <a:latin typeface="+mn-lt"/>
        <a:ea typeface="+mn-ea"/>
        <a:cs typeface="+mn-cs"/>
      </a:defRPr>
    </a:lvl8pPr>
    <a:lvl9pPr marL="3657234" algn="l" defTabSz="9143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a:p>
        </p:txBody>
      </p:sp>
    </p:spTree>
    <p:extLst>
      <p:ext uri="{BB962C8B-B14F-4D97-AF65-F5344CB8AC3E}">
        <p14:creationId xmlns:p14="http://schemas.microsoft.com/office/powerpoint/2010/main" val="220584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endParaRPr lang="en-US" b="1" dirty="0" smtClean="0">
              <a:solidFill>
                <a:schemeClr val="tx1"/>
              </a:solidFill>
            </a:endParaRP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16</a:t>
            </a:fld>
            <a:endParaRPr lang="en-US" dirty="0"/>
          </a:p>
        </p:txBody>
      </p:sp>
    </p:spTree>
    <p:extLst>
      <p:ext uri="{BB962C8B-B14F-4D97-AF65-F5344CB8AC3E}">
        <p14:creationId xmlns:p14="http://schemas.microsoft.com/office/powerpoint/2010/main" val="61652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9"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NO enforcement</a:t>
            </a:r>
            <a:r>
              <a:rPr lang="en-US" b="0" baseline="0" dirty="0" smtClean="0">
                <a:solidFill>
                  <a:schemeClr val="tx1"/>
                </a:solidFill>
              </a:rPr>
              <a:t> on the data entered into the Summary fields. </a:t>
            </a:r>
            <a:endParaRPr lang="en-US" b="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a:p>
        </p:txBody>
      </p:sp>
    </p:spTree>
    <p:extLst>
      <p:ext uri="{BB962C8B-B14F-4D97-AF65-F5344CB8AC3E}">
        <p14:creationId xmlns:p14="http://schemas.microsoft.com/office/powerpoint/2010/main" val="320535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a:p>
        </p:txBody>
      </p:sp>
    </p:spTree>
    <p:extLst>
      <p:ext uri="{BB962C8B-B14F-4D97-AF65-F5344CB8AC3E}">
        <p14:creationId xmlns:p14="http://schemas.microsoft.com/office/powerpoint/2010/main" val="283878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3027549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3097128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a:p>
        </p:txBody>
      </p:sp>
    </p:spTree>
    <p:extLst>
      <p:ext uri="{BB962C8B-B14F-4D97-AF65-F5344CB8AC3E}">
        <p14:creationId xmlns:p14="http://schemas.microsoft.com/office/powerpoint/2010/main" val="3426788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a:p>
        </p:txBody>
      </p:sp>
    </p:spTree>
    <p:extLst>
      <p:ext uri="{BB962C8B-B14F-4D97-AF65-F5344CB8AC3E}">
        <p14:creationId xmlns:p14="http://schemas.microsoft.com/office/powerpoint/2010/main" val="1274213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9" rtl="0" eaLnBrk="1" fontAlgn="auto" latinLnBrk="0" hangingPunct="1">
              <a:lnSpc>
                <a:spcPct val="100000"/>
              </a:lnSpc>
              <a:spcBef>
                <a:spcPts val="0"/>
              </a:spcBef>
              <a:spcAft>
                <a:spcPts val="0"/>
              </a:spcAft>
              <a:buClrTx/>
              <a:buSzTx/>
              <a:buFontTx/>
              <a:buNone/>
              <a:tabLst/>
              <a:defRPr/>
            </a:pPr>
            <a:r>
              <a:rPr lang="en-US" smtClean="0"/>
              <a:t>Speaker Notes: </a:t>
            </a:r>
            <a:r>
              <a:rPr lang="en-US" sz="1100" kern="1200" smtClean="0">
                <a:solidFill>
                  <a:schemeClr val="tx1"/>
                </a:solidFill>
                <a:effectLst/>
                <a:latin typeface="+mn-lt"/>
                <a:ea typeface="+mn-ea"/>
                <a:cs typeface="+mn-cs"/>
              </a:rPr>
              <a:t>User needs to enter Amount Due or else claim will post a denial edit.</a:t>
            </a:r>
            <a:endParaRPr lang="en-US" smtClean="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38</a:t>
            </a:fld>
            <a:endParaRPr lang="en-US"/>
          </a:p>
        </p:txBody>
      </p:sp>
    </p:spTree>
    <p:extLst>
      <p:ext uri="{BB962C8B-B14F-4D97-AF65-F5344CB8AC3E}">
        <p14:creationId xmlns:p14="http://schemas.microsoft.com/office/powerpoint/2010/main" val="268863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39</a:t>
            </a:fld>
            <a:endParaRPr lang="en-US"/>
          </a:p>
        </p:txBody>
      </p:sp>
    </p:spTree>
    <p:extLst>
      <p:ext uri="{BB962C8B-B14F-4D97-AF65-F5344CB8AC3E}">
        <p14:creationId xmlns:p14="http://schemas.microsoft.com/office/powerpoint/2010/main" val="112735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40</a:t>
            </a:fld>
            <a:endParaRPr lang="en-US"/>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a:p>
        </p:txBody>
      </p:sp>
    </p:spTree>
    <p:extLst>
      <p:ext uri="{BB962C8B-B14F-4D97-AF65-F5344CB8AC3E}">
        <p14:creationId xmlns:p14="http://schemas.microsoft.com/office/powerpoint/2010/main" val="2006748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41</a:t>
            </a:fld>
            <a:endParaRPr lang="en-US"/>
          </a:p>
        </p:txBody>
      </p:sp>
    </p:spTree>
    <p:extLst>
      <p:ext uri="{BB962C8B-B14F-4D97-AF65-F5344CB8AC3E}">
        <p14:creationId xmlns:p14="http://schemas.microsoft.com/office/powerpoint/2010/main" val="11273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event paper submission</a:t>
            </a:r>
            <a:r>
              <a:rPr lang="en-US" baseline="0" dirty="0" smtClean="0"/>
              <a:t> is needed.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a:p>
        </p:txBody>
      </p:sp>
    </p:spTree>
    <p:extLst>
      <p:ext uri="{BB962C8B-B14F-4D97-AF65-F5344CB8AC3E}">
        <p14:creationId xmlns:p14="http://schemas.microsoft.com/office/powerpoint/2010/main" val="31292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7</a:t>
            </a:fld>
            <a:endParaRPr lang="en-US" dirty="0"/>
          </a:p>
        </p:txBody>
      </p:sp>
    </p:spTree>
    <p:extLst>
      <p:ext uri="{BB962C8B-B14F-4D97-AF65-F5344CB8AC3E}">
        <p14:creationId xmlns:p14="http://schemas.microsoft.com/office/powerpoint/2010/main" val="138927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Global slide – indicate somehow</a:t>
            </a:r>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8359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outline</a:t>
            </a:r>
            <a:r>
              <a:rPr lang="en-US" baseline="0" dirty="0" smtClean="0"/>
              <a:t> of PPT.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a:p>
        </p:txBody>
      </p:sp>
    </p:spTree>
    <p:extLst>
      <p:ext uri="{BB962C8B-B14F-4D97-AF65-F5344CB8AC3E}">
        <p14:creationId xmlns:p14="http://schemas.microsoft.com/office/powerpoint/2010/main" val="200674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kern="1200" smtClean="0">
                <a:solidFill>
                  <a:schemeClr val="tx1"/>
                </a:solidFill>
                <a:effectLst/>
                <a:latin typeface="+mn-lt"/>
                <a:ea typeface="+mn-ea"/>
                <a:cs typeface="+mn-cs"/>
              </a:rPr>
              <a:t>If you have claims that were submitted within the 90 day limit from the primary insurance’s payment date but denied for timely filing due to the 210 day final filing limit policy AND you have proof the claims were submitted to the primary insurance within 90 days of the date of service AND either a delay in processing the claim or appeals and reconsideration requests caused the claim to exceed the 210 day final filing limit the claims can be resubmitted with a reconsideration request.</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11</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9861">
              <a:defRPr/>
            </a:pPr>
            <a:r>
              <a:rPr lang="en-US" dirty="0">
                <a:solidFill>
                  <a:srgbClr val="FF0000"/>
                </a:solidFill>
              </a:rPr>
              <a:t>Important Note: Remittance Advices are not considered proof of timely filing. </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12</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15</a:t>
            </a:fld>
            <a:endParaRPr lang="en-US" dirty="0"/>
          </a:p>
        </p:txBody>
      </p:sp>
    </p:spTree>
    <p:extLst>
      <p:ext uri="{BB962C8B-B14F-4D97-AF65-F5344CB8AC3E}">
        <p14:creationId xmlns:p14="http://schemas.microsoft.com/office/powerpoint/2010/main" val="590445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smtClean="0"/>
              <a:t>Click icon to add picture</a:t>
            </a:r>
            <a:endParaRPr lang="en-US"/>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smtClean="0"/>
              <a:t>Click to edit master text styles</a:t>
            </a:r>
          </a:p>
          <a:p>
            <a:pPr lvl="1"/>
            <a:r>
              <a:rPr lang="en-US" dirty="0" smtClean="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kern="1200" dirty="0" smtClean="0">
                <a:solidFill>
                  <a:srgbClr val="141313"/>
                </a:solidFill>
                <a:latin typeface="+mn-lt"/>
                <a:ea typeface="+mn-ea"/>
                <a:cs typeface="+mn-cs"/>
              </a:rPr>
              <a:t>© 2017 </a:t>
            </a:r>
            <a:r>
              <a:rPr lang="en-US" sz="900" kern="1200" dirty="0" err="1" smtClean="0">
                <a:solidFill>
                  <a:srgbClr val="141313"/>
                </a:solidFill>
                <a:latin typeface="+mn-lt"/>
                <a:ea typeface="+mn-ea"/>
                <a:cs typeface="+mn-cs"/>
              </a:rPr>
              <a:t>Conduent</a:t>
            </a:r>
            <a:r>
              <a:rPr lang="en-US" sz="900" kern="1200" dirty="0" smtClean="0">
                <a:solidFill>
                  <a:srgbClr val="141313"/>
                </a:solidFill>
                <a:latin typeface="+mn-lt"/>
                <a:ea typeface="+mn-ea"/>
                <a:cs typeface="+mn-cs"/>
              </a:rPr>
              <a:t> Business Services, LLC. All rights reserved. </a:t>
            </a:r>
            <a:r>
              <a:rPr lang="en-US" sz="900" kern="1200" dirty="0" err="1" smtClean="0">
                <a:solidFill>
                  <a:srgbClr val="141313"/>
                </a:solidFill>
                <a:latin typeface="+mn-lt"/>
                <a:ea typeface="+mn-ea"/>
                <a:cs typeface="+mn-cs"/>
              </a:rPr>
              <a:t>Conduent</a:t>
            </a:r>
            <a:r>
              <a:rPr lang="en-US" sz="900" kern="1200" dirty="0" smtClean="0">
                <a:solidFill>
                  <a:srgbClr val="141313"/>
                </a:solidFill>
                <a:latin typeface="+mn-lt"/>
                <a:ea typeface="+mn-ea"/>
                <a:cs typeface="+mn-cs"/>
              </a:rPr>
              <a:t> and </a:t>
            </a:r>
            <a:r>
              <a:rPr lang="en-US" sz="900" kern="1200" dirty="0" err="1" smtClean="0">
                <a:solidFill>
                  <a:srgbClr val="141313"/>
                </a:solidFill>
                <a:latin typeface="+mn-lt"/>
                <a:ea typeface="+mn-ea"/>
                <a:cs typeface="+mn-cs"/>
              </a:rPr>
              <a:t>Conduent</a:t>
            </a:r>
            <a:r>
              <a:rPr lang="en-US" sz="900" kern="1200" dirty="0" smtClean="0">
                <a:solidFill>
                  <a:srgbClr val="141313"/>
                </a:solidFill>
                <a:latin typeface="+mn-lt"/>
                <a:ea typeface="+mn-ea"/>
                <a:cs typeface="+mn-cs"/>
              </a:rPr>
              <a:t> Agile Star are trademarks of </a:t>
            </a:r>
            <a:r>
              <a:rPr lang="en-US" sz="900" kern="1200" dirty="0" err="1" smtClean="0">
                <a:solidFill>
                  <a:srgbClr val="141313"/>
                </a:solidFill>
                <a:latin typeface="+mn-lt"/>
                <a:ea typeface="+mn-ea"/>
                <a:cs typeface="+mn-cs"/>
              </a:rPr>
              <a:t>Conduent</a:t>
            </a:r>
            <a:r>
              <a:rPr lang="en-US" sz="900" kern="1200" dirty="0" smtClean="0">
                <a:solidFill>
                  <a:srgbClr val="141313"/>
                </a:solidFill>
                <a:latin typeface="+mn-lt"/>
                <a:ea typeface="+mn-ea"/>
                <a:cs typeface="+mn-cs"/>
              </a:rPr>
              <a: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FFF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smtClean="0"/>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smtClean="0"/>
              <a:t>3/22/2018</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5301707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3/22/2018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16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smtClean="0"/>
              <a:t>Click icon to add picture</a:t>
            </a:r>
            <a:endParaRPr lang="en-US"/>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smtClean="0"/>
              <a:t>Click icon to add picture</a:t>
            </a:r>
            <a:endParaRPr lang="en-US"/>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3" name="Footer Placeholder 2"/>
          <p:cNvSpPr>
            <a:spLocks noGrp="1"/>
          </p:cNvSpPr>
          <p:nvPr>
            <p:ph type="ftr" sz="quarter" idx="11"/>
          </p:nvPr>
        </p:nvSpPr>
        <p:spPr/>
        <p:txBody>
          <a:bodyPr/>
          <a:lstStyle>
            <a:lvl1pPr>
              <a:defRPr>
                <a:solidFill>
                  <a:srgbClr val="FFFFFF"/>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a:p>
        </p:txBody>
      </p:sp>
      <p:sp>
        <p:nvSpPr>
          <p:cNvPr id="2" name="Date Placeholder 1"/>
          <p:cNvSpPr>
            <a:spLocks noGrp="1"/>
          </p:cNvSpPr>
          <p:nvPr>
            <p:ph type="dt" sz="half" idx="10"/>
          </p:nvPr>
        </p:nvSpPr>
        <p:spPr/>
        <p:txBody>
          <a:bodyPr/>
          <a:lstStyle>
            <a:lvl1pPr>
              <a:defRPr>
                <a:solidFill>
                  <a:srgbClr val="FFFFFF"/>
                </a:solidFill>
              </a:defRPr>
            </a:lvl1pPr>
          </a:lstStyle>
          <a:p>
            <a:r>
              <a:rPr lang="en-US" smtClean="0"/>
              <a:t>3/22/2018</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smtClean="0"/>
              <a:t>Click to edit master title style</a:t>
            </a:r>
            <a:endParaRPr lang="en-US" dirty="0"/>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3/22/2018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3/22/2018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smtClean="0"/>
              <a:t>3/22/2018</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3"/>
          <a:stretch>
            <a:fillRect/>
          </a:stretch>
        </p:blipFill>
        <p:spPr>
          <a:xfrm>
            <a:off x="12533986"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 id="2147483671" r:id="rId21"/>
  </p:sldLayoutIdLst>
  <p:hf sldNum="0" hdr="0" ft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2/8_302_2(3).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hsd.state.nm.us/providers/rules-nm-administrative-code-.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MS-1500%20Online%20Claims%20Entry%20updated.pptx"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CMS-1500%20Online%20Claims%20Entry%20updated.pptx"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HIPAA.Desk.NM@Conduent.com" TargetMode="External"/><Relationship Id="rId2" Type="http://schemas.openxmlformats.org/officeDocument/2006/relationships/hyperlink" Target="https://nmmedicaid.portal.conduent.com/webportal/webRegistration/webRegStart"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hyperlink" Target="https://www.yes.state.nm.us/yesnm/home/inde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mailto:HIPAA.Desk.NM@conduent.com" TargetMode="External"/><Relationship Id="rId5" Type="http://schemas.openxmlformats.org/officeDocument/2006/relationships/hyperlink" Target="mailto:NMProviderSUPPORT@conduent.com" TargetMode="External"/><Relationship Id="rId4" Type="http://schemas.openxmlformats.org/officeDocument/2006/relationships/hyperlink" Target="http://www.hsd.state.nm.us/ma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US" dirty="0" smtClean="0">
                <a:solidFill>
                  <a:schemeClr val="tx1"/>
                </a:solidFill>
              </a:rPr>
              <a:t>CMS-1500 Online Claims Entry</a:t>
            </a:r>
            <a:endParaRPr lang="en-US" dirty="0">
              <a:solidFill>
                <a:schemeClr val="tx1"/>
              </a:solidFill>
            </a:endParaRP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3/22/2018</a:t>
            </a:r>
            <a:endParaRPr lang="en-US"/>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smtClean="0"/>
              <a:t>Timely Filing</a:t>
            </a:r>
          </a:p>
        </p:txBody>
      </p:sp>
      <p:sp>
        <p:nvSpPr>
          <p:cNvPr id="10" name="Rectangle 3"/>
          <p:cNvSpPr txBox="1">
            <a:spLocks noChangeArrowheads="1"/>
          </p:cNvSpPr>
          <p:nvPr/>
        </p:nvSpPr>
        <p:spPr bwMode="auto">
          <a:xfrm>
            <a:off x="477522" y="2339495"/>
            <a:ext cx="13064858"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endParaRPr lang="en-US" sz="2000" dirty="0"/>
          </a:p>
          <a:p>
            <a:pPr marL="342900" indent="-342900">
              <a:buFont typeface="Arial" panose="020B0604020202020204" pitchFamily="34" charset="0"/>
              <a:buChar char="•"/>
            </a:pPr>
            <a:r>
              <a:rPr lang="en-US" sz="2000" dirty="0"/>
              <a:t>The information for Timely Filing is found on page 4 under the 8.302.2.11 portion section A. (3</a:t>
            </a:r>
            <a:r>
              <a:rPr lang="en-US" sz="2000" dirty="0" smtClean="0"/>
              <a:t>):</a:t>
            </a:r>
          </a:p>
          <a:p>
            <a:endParaRPr lang="en-US" sz="2000" dirty="0">
              <a:hlinkClick r:id="rId3"/>
            </a:endParaRPr>
          </a:p>
          <a:p>
            <a:r>
              <a:rPr lang="en-US" sz="2000" dirty="0" smtClean="0">
                <a:hlinkClick r:id="rId3"/>
              </a:rPr>
              <a:t>http</a:t>
            </a:r>
            <a:r>
              <a:rPr lang="en-US" sz="2000" dirty="0">
                <a:hlinkClick r:id="rId3"/>
              </a:rPr>
              <a:t>://www.hsd.state.nm.us/uploads/files/Providers/New%20Mexico%20Administrative%20Code%20Program%20Rules%20and%20Billing/NMAC%20Program%20Rules/Chapter%20302/8_302_2(3).pdf</a:t>
            </a:r>
            <a:endParaRPr lang="en-US" sz="2000" dirty="0"/>
          </a:p>
          <a:p>
            <a:endParaRPr lang="en-US" sz="2000" dirty="0"/>
          </a:p>
          <a:p>
            <a:pPr marL="342900" indent="-342900">
              <a:buFont typeface="Arial" panose="020B0604020202020204" pitchFamily="34" charset="0"/>
              <a:buChar char="•"/>
            </a:pPr>
            <a:r>
              <a:rPr lang="en-US" sz="2000" dirty="0"/>
              <a:t>The rule can also be accessed via: </a:t>
            </a:r>
            <a:r>
              <a:rPr lang="en-US" sz="2000" dirty="0">
                <a:hlinkClick r:id="rId4"/>
              </a:rPr>
              <a:t>http://www.hsd.state.nm.us/providers/rules-nm-administrative-code-.aspx</a:t>
            </a:r>
            <a:endParaRPr lang="en-US" sz="2000" kern="0" dirty="0"/>
          </a:p>
        </p:txBody>
      </p:sp>
    </p:spTree>
    <p:extLst>
      <p:ext uri="{BB962C8B-B14F-4D97-AF65-F5344CB8AC3E}">
        <p14:creationId xmlns:p14="http://schemas.microsoft.com/office/powerpoint/2010/main" val="35396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sz="4400" dirty="0" smtClean="0"/>
              <a:t>Timely Filing</a:t>
            </a:r>
          </a:p>
        </p:txBody>
      </p:sp>
      <p:sp>
        <p:nvSpPr>
          <p:cNvPr id="38915" name="Rectangle 3"/>
          <p:cNvSpPr>
            <a:spLocks noGrp="1" noChangeArrowheads="1"/>
          </p:cNvSpPr>
          <p:nvPr>
            <p:ph idx="1"/>
          </p:nvPr>
        </p:nvSpPr>
        <p:spPr>
          <a:xfrm>
            <a:off x="467360" y="1226240"/>
            <a:ext cx="13665200" cy="6126480"/>
          </a:xfrm>
        </p:spPr>
        <p:txBody>
          <a:bodyPr/>
          <a:lstStyle/>
          <a:p>
            <a:r>
              <a:rPr lang="en-US" sz="2000" dirty="0" smtClean="0"/>
              <a:t>Re-billing </a:t>
            </a:r>
            <a:r>
              <a:rPr lang="en-US" sz="2000" dirty="0"/>
              <a:t>Claims </a:t>
            </a:r>
            <a:r>
              <a:rPr lang="en-US" sz="2000" dirty="0" smtClean="0"/>
              <a:t>can be done via the NM Web </a:t>
            </a:r>
            <a:r>
              <a:rPr lang="en-US" sz="2000" dirty="0"/>
              <a:t>Portal only with claims that were originally submitted via the Portal</a:t>
            </a:r>
            <a:r>
              <a:rPr lang="en-US" sz="2000" dirty="0" smtClean="0"/>
              <a:t>. </a:t>
            </a:r>
            <a:endParaRPr lang="en-US" sz="2000" dirty="0"/>
          </a:p>
          <a:p>
            <a:r>
              <a:rPr lang="en-US" altLang="en-US" sz="2000" dirty="0"/>
              <a:t>To re-bill a denied claim, click </a:t>
            </a:r>
            <a:r>
              <a:rPr lang="en-US" altLang="en-US" sz="2000" b="1" dirty="0"/>
              <a:t>Claim Re-bill</a:t>
            </a:r>
            <a:r>
              <a:rPr lang="en-US" altLang="en-US" sz="2000" dirty="0"/>
              <a:t> under “Claims Entry” when you are logged in to your account</a:t>
            </a:r>
            <a:r>
              <a:rPr lang="en-US" altLang="en-US" sz="2000" dirty="0" smtClean="0"/>
              <a:t>.</a:t>
            </a:r>
          </a:p>
          <a:p>
            <a:r>
              <a:rPr lang="en-US" sz="2000" dirty="0"/>
              <a:t>Re-billing allows you to submit a corrected claim for a denied claim as long as </a:t>
            </a:r>
            <a:r>
              <a:rPr lang="en-US" sz="2000" dirty="0" smtClean="0"/>
              <a:t>the re-billed claim is </a:t>
            </a:r>
            <a:r>
              <a:rPr lang="en-US" sz="2000" dirty="0"/>
              <a:t>submitted within 90 days from the denial of the original claim, not to exceed 210 calendar days from the date of service</a:t>
            </a:r>
            <a:r>
              <a:rPr lang="en-US" sz="2000" dirty="0" smtClean="0"/>
              <a:t>. When </a:t>
            </a:r>
            <a:r>
              <a:rPr lang="en-US" sz="2000" dirty="0"/>
              <a:t>re-billing, you will need to use the TCN </a:t>
            </a:r>
            <a:r>
              <a:rPr lang="en-US" sz="2000" dirty="0" smtClean="0"/>
              <a:t>from </a:t>
            </a:r>
            <a:r>
              <a:rPr lang="en-US" sz="2000" dirty="0"/>
              <a:t>your original claim </a:t>
            </a:r>
            <a:r>
              <a:rPr lang="en-US" sz="2000" dirty="0" smtClean="0"/>
              <a:t>as </a:t>
            </a:r>
            <a:r>
              <a:rPr lang="en-US" sz="2000" dirty="0"/>
              <a:t>your proof of timely </a:t>
            </a:r>
            <a:r>
              <a:rPr lang="en-US" sz="2000" dirty="0" smtClean="0"/>
              <a:t>filing.	</a:t>
            </a:r>
            <a:endParaRPr lang="en-US" u="sng" dirty="0" smtClean="0">
              <a:hlinkClick r:id="rId3" action="ppaction://hlinkpres?slideindex=1&amp;slidetitle="/>
            </a:endParaRPr>
          </a:p>
        </p:txBody>
      </p:sp>
      <p:sp>
        <p:nvSpPr>
          <p:cNvPr id="2" name="Date Placeholder 1"/>
          <p:cNvSpPr>
            <a:spLocks noGrp="1"/>
          </p:cNvSpPr>
          <p:nvPr>
            <p:ph type="dt" sz="half" idx="2"/>
          </p:nvPr>
        </p:nvSpPr>
        <p:spPr/>
        <p:txBody>
          <a:bodyPr/>
          <a:lstStyle/>
          <a:p>
            <a:pPr>
              <a:defRPr/>
            </a:pPr>
            <a:r>
              <a:rPr lang="en-US" smtClean="0"/>
              <a:t>3/22/2018</a:t>
            </a:r>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973" y="4489346"/>
            <a:ext cx="459722" cy="7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227" y="3100570"/>
            <a:ext cx="7502358" cy="4386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2160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4517" y="569617"/>
            <a:ext cx="13459968" cy="987552"/>
          </a:xfrm>
        </p:spPr>
        <p:txBody>
          <a:bodyPr/>
          <a:lstStyle/>
          <a:p>
            <a:pPr algn="l"/>
            <a:r>
              <a:rPr lang="en-US" sz="4400" dirty="0" smtClean="0"/>
              <a:t>Timely Filing </a:t>
            </a:r>
            <a:r>
              <a:rPr lang="en-US" sz="4400" i="1" dirty="0" smtClean="0"/>
              <a:t>Continued</a:t>
            </a:r>
            <a:endParaRPr lang="en-US" sz="4400" dirty="0" smtClean="0"/>
          </a:p>
        </p:txBody>
      </p:sp>
      <p:sp>
        <p:nvSpPr>
          <p:cNvPr id="38915" name="Rectangle 3"/>
          <p:cNvSpPr>
            <a:spLocks noGrp="1" noChangeArrowheads="1"/>
          </p:cNvSpPr>
          <p:nvPr>
            <p:ph idx="1"/>
          </p:nvPr>
        </p:nvSpPr>
        <p:spPr>
          <a:xfrm>
            <a:off x="618725" y="1481008"/>
            <a:ext cx="13665200" cy="6126480"/>
          </a:xfrm>
        </p:spPr>
        <p:txBody>
          <a:bodyPr/>
          <a:lstStyle/>
          <a:p>
            <a:pPr marL="0" indent="0">
              <a:buNone/>
            </a:pPr>
            <a:r>
              <a:rPr lang="en-US" sz="2000" dirty="0" smtClean="0"/>
              <a:t>Indicate the TCN in the “Timely Filing Justification – Prior TCN Number” field.</a:t>
            </a:r>
          </a:p>
          <a:p>
            <a:pPr marL="0" indent="0">
              <a:buNone/>
            </a:pPr>
            <a:endParaRPr lang="en-US" dirty="0"/>
          </a:p>
          <a:p>
            <a:endParaRPr lang="en-US" dirty="0" smtClean="0"/>
          </a:p>
          <a:p>
            <a:endParaRPr lang="en-US" u="sng" dirty="0" smtClean="0">
              <a:hlinkClick r:id="rId3" action="ppaction://hlinkpres?slideindex=1&amp;slidetitle="/>
            </a:endParaRPr>
          </a:p>
        </p:txBody>
      </p:sp>
      <p:sp>
        <p:nvSpPr>
          <p:cNvPr id="2" name="Date Placeholder 1"/>
          <p:cNvSpPr>
            <a:spLocks noGrp="1"/>
          </p:cNvSpPr>
          <p:nvPr>
            <p:ph type="dt" sz="half" idx="2"/>
          </p:nvPr>
        </p:nvSpPr>
        <p:spPr/>
        <p:txBody>
          <a:bodyPr/>
          <a:lstStyle/>
          <a:p>
            <a:pPr>
              <a:defRPr/>
            </a:pPr>
            <a:r>
              <a:rPr lang="en-US" smtClean="0"/>
              <a:t>3/22/2018</a:t>
            </a:r>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611" y="2179760"/>
            <a:ext cx="7229475" cy="54277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bwMode="auto">
          <a:xfrm>
            <a:off x="3095155" y="2680759"/>
            <a:ext cx="2752141" cy="45931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2" tIns="130602" rIns="130602" bIns="130602" numCol="1" rtlCol="0" anchor="t" anchorCtr="0" compatLnSpc="1">
            <a:prstTxWarp prst="textNoShape">
              <a:avLst/>
            </a:prstTxWarp>
          </a:bodyPr>
          <a:lstStyle/>
          <a:p>
            <a:pPr defTabSz="1306025"/>
            <a:endParaRPr lang="en-US" sz="2900" dirty="0"/>
          </a:p>
        </p:txBody>
      </p:sp>
    </p:spTree>
    <p:extLst>
      <p:ext uri="{BB962C8B-B14F-4D97-AF65-F5344CB8AC3E}">
        <p14:creationId xmlns:p14="http://schemas.microsoft.com/office/powerpoint/2010/main" val="3964991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8741231" cy="1371600"/>
          </a:xfrm>
          <a:solidFill>
            <a:schemeClr val="bg1"/>
          </a:solidFill>
        </p:spPr>
        <p:txBody>
          <a:bodyPr/>
          <a:lstStyle/>
          <a:p>
            <a:r>
              <a:rPr lang="en-US" dirty="0" smtClean="0">
                <a:solidFill>
                  <a:schemeClr val="tx1"/>
                </a:solidFill>
              </a:rPr>
              <a:t>Add/ Manage Templates</a:t>
            </a:r>
            <a:endParaRPr lang="en-US" dirty="0">
              <a:solidFill>
                <a:schemeClr val="tx1"/>
              </a:solidFill>
            </a:endParaRP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335528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Create a Claim Template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71" y="1183579"/>
            <a:ext cx="13167360" cy="5844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6217920" y="2468880"/>
            <a:ext cx="1463040" cy="27432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cxnSp>
        <p:nvCxnSpPr>
          <p:cNvPr id="8" name="Straight Arrow Connector 7"/>
          <p:cNvCxnSpPr>
            <a:stCxn id="11" idx="1"/>
          </p:cNvCxnSpPr>
          <p:nvPr/>
        </p:nvCxnSpPr>
        <p:spPr bwMode="auto">
          <a:xfrm flipH="1" flipV="1">
            <a:off x="8900162" y="2998593"/>
            <a:ext cx="2072636" cy="1079735"/>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0" name="Rectangle 9"/>
          <p:cNvSpPr/>
          <p:nvPr/>
        </p:nvSpPr>
        <p:spPr bwMode="auto">
          <a:xfrm>
            <a:off x="12192000" y="3200400"/>
            <a:ext cx="1463040" cy="1097280"/>
          </a:xfrm>
          <a:prstGeom prst="rect">
            <a:avLst/>
          </a:prstGeom>
          <a:no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1" name="TextBox 10"/>
          <p:cNvSpPr txBox="1"/>
          <p:nvPr/>
        </p:nvSpPr>
        <p:spPr>
          <a:xfrm>
            <a:off x="10972798" y="3638667"/>
            <a:ext cx="3369925" cy="879322"/>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smtClean="0">
                <a:solidFill>
                  <a:srgbClr val="C00000"/>
                </a:solidFill>
              </a:rPr>
              <a:t>Please Note:  </a:t>
            </a:r>
            <a:r>
              <a:rPr lang="en-US" sz="2000" dirty="0">
                <a:solidFill>
                  <a:srgbClr val="C00000"/>
                </a:solidFill>
              </a:rPr>
              <a:t>T</a:t>
            </a:r>
            <a:r>
              <a:rPr lang="en-US" sz="2000" dirty="0" smtClean="0">
                <a:solidFill>
                  <a:srgbClr val="C00000"/>
                </a:solidFill>
              </a:rPr>
              <a:t>emplates are limited to 25 per user.</a:t>
            </a:r>
          </a:p>
        </p:txBody>
      </p:sp>
      <p:sp>
        <p:nvSpPr>
          <p:cNvPr id="3" name="Oval 2"/>
          <p:cNvSpPr/>
          <p:nvPr/>
        </p:nvSpPr>
        <p:spPr bwMode="auto">
          <a:xfrm>
            <a:off x="790189" y="3503783"/>
            <a:ext cx="2560320" cy="134884"/>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5" name="Date Placeholder 4"/>
          <p:cNvSpPr>
            <a:spLocks noGrp="1"/>
          </p:cNvSpPr>
          <p:nvPr>
            <p:ph type="dt" sz="half" idx="2"/>
          </p:nvPr>
        </p:nvSpPr>
        <p:spPr/>
        <p:txBody>
          <a:bodyPr/>
          <a:lstStyle/>
          <a:p>
            <a:pPr>
              <a:defRPr/>
            </a:pPr>
            <a:r>
              <a:rPr lang="en-US" smtClean="0"/>
              <a:t>3/22/2018</a:t>
            </a:r>
            <a:endParaRPr lang="en-US" dirty="0"/>
          </a:p>
        </p:txBody>
      </p:sp>
      <p:sp>
        <p:nvSpPr>
          <p:cNvPr id="12" name="TextBox 2"/>
          <p:cNvSpPr txBox="1"/>
          <p:nvPr/>
        </p:nvSpPr>
        <p:spPr>
          <a:xfrm>
            <a:off x="3962650" y="4966855"/>
            <a:ext cx="5973830" cy="1723549"/>
          </a:xfrm>
          <a:prstGeom prst="rect">
            <a:avLst/>
          </a:prstGeom>
          <a:noFill/>
          <a:ln w="19050">
            <a:solidFill>
              <a:srgbClr val="C00000"/>
            </a:solidFill>
          </a:ln>
        </p:spPr>
        <p:txBody>
          <a:bodyPr wrap="square" tIns="91440" bIns="91440">
            <a:spAutoFit/>
          </a:bodyPr>
          <a:lstStyle/>
          <a:p>
            <a:pPr>
              <a:spcBef>
                <a:spcPts val="0"/>
              </a:spcBef>
              <a:spcAft>
                <a:spcPts val="0"/>
              </a:spcAft>
              <a:defRPr/>
            </a:pPr>
            <a:r>
              <a:rPr lang="en-US" sz="2000" dirty="0">
                <a:solidFill>
                  <a:srgbClr val="C00000"/>
                </a:solidFill>
                <a:latin typeface="+mj-lt"/>
              </a:rPr>
              <a:t>The best time to directly enter your claim is Sunday through Friday between the hours of 6 a.m. - 6 p.m. (MST). Claims entered by Friday 6 pm could be adjudicated and reflect as early as Monday on your Remittance Advice. </a:t>
            </a:r>
            <a:endParaRPr lang="en-US" sz="2000" dirty="0">
              <a:solidFill>
                <a:srgbClr val="C00000"/>
              </a:solidFill>
              <a:latin typeface="+mj-lt"/>
              <a:ea typeface="Times New Roman"/>
            </a:endParaRPr>
          </a:p>
        </p:txBody>
      </p:sp>
    </p:spTree>
    <p:extLst>
      <p:ext uri="{BB962C8B-B14F-4D97-AF65-F5344CB8AC3E}">
        <p14:creationId xmlns:p14="http://schemas.microsoft.com/office/powerpoint/2010/main" val="521350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Add Claim Template</a:t>
            </a:r>
          </a:p>
        </p:txBody>
      </p:sp>
      <p:pic>
        <p:nvPicPr>
          <p:cNvPr id="1027" name="Picture 3" descr="\\abq01\Users\40824048\Desktop\Screen Shots\CMS-1500 Template3 dec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224" y="1337250"/>
            <a:ext cx="11162454" cy="62280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59040" y="2884684"/>
            <a:ext cx="3657600" cy="1864207"/>
          </a:xfrm>
          <a:prstGeom prst="rect">
            <a:avLst/>
          </a:prstGeom>
          <a:solidFill>
            <a:schemeClr val="bg1"/>
          </a:solidFill>
          <a:ln w="19050">
            <a:solidFill>
              <a:srgbClr val="C00000"/>
            </a:solidFill>
          </a:ln>
        </p:spPr>
        <p:txBody>
          <a:bodyPr wrap="square" lIns="130609" tIns="130609" rIns="130609" bIns="130609" rtlCol="0">
            <a:spAutoFit/>
          </a:bodyPr>
          <a:lstStyle/>
          <a:p>
            <a:r>
              <a:rPr lang="en-US" dirty="0" smtClean="0">
                <a:solidFill>
                  <a:srgbClr val="C00000"/>
                </a:solidFill>
                <a:latin typeface="+mn-lt"/>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smtClean="0"/>
              <a:t>3/22/2018</a:t>
            </a:r>
            <a:endParaRPr lang="en-US" dirty="0"/>
          </a:p>
        </p:txBody>
      </p:sp>
    </p:spTree>
    <p:extLst>
      <p:ext uri="{BB962C8B-B14F-4D97-AF65-F5344CB8AC3E}">
        <p14:creationId xmlns:p14="http://schemas.microsoft.com/office/powerpoint/2010/main" val="875975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CMS 1500 - Add Claim Template</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1417320"/>
            <a:ext cx="12801600" cy="5806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924800" y="6169730"/>
            <a:ext cx="3657600" cy="1864207"/>
          </a:xfrm>
          <a:prstGeom prst="rect">
            <a:avLst/>
          </a:prstGeom>
          <a:solidFill>
            <a:schemeClr val="bg1"/>
          </a:solidFill>
          <a:ln w="19050">
            <a:solidFill>
              <a:srgbClr val="C00000"/>
            </a:solidFill>
          </a:ln>
        </p:spPr>
        <p:txBody>
          <a:bodyPr wrap="square" lIns="130609" tIns="130609" rIns="130609" bIns="130609" rtlCol="0">
            <a:spAutoFit/>
          </a:bodyPr>
          <a:lstStyle/>
          <a:p>
            <a:r>
              <a:rPr lang="en-US" dirty="0" smtClean="0">
                <a:solidFill>
                  <a:srgbClr val="C00000"/>
                </a:solidFill>
                <a:latin typeface="+mn-lt"/>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smtClean="0"/>
              <a:t>3/22/2018</a:t>
            </a:r>
            <a:endParaRPr lang="en-US" dirty="0"/>
          </a:p>
        </p:txBody>
      </p:sp>
    </p:spTree>
    <p:extLst>
      <p:ext uri="{BB962C8B-B14F-4D97-AF65-F5344CB8AC3E}">
        <p14:creationId xmlns:p14="http://schemas.microsoft.com/office/powerpoint/2010/main" val="4144059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4" y="1442025"/>
            <a:ext cx="12758736" cy="5995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CMS 1500 Manage Templates</a:t>
            </a:r>
          </a:p>
        </p:txBody>
      </p:sp>
      <p:sp>
        <p:nvSpPr>
          <p:cNvPr id="3" name="Date Placeholder 2"/>
          <p:cNvSpPr>
            <a:spLocks noGrp="1"/>
          </p:cNvSpPr>
          <p:nvPr>
            <p:ph type="dt" sz="half" idx="2"/>
          </p:nvPr>
        </p:nvSpPr>
        <p:spPr/>
        <p:txBody>
          <a:bodyPr/>
          <a:lstStyle/>
          <a:p>
            <a:pPr>
              <a:defRPr/>
            </a:pPr>
            <a:r>
              <a:rPr lang="en-US" smtClean="0"/>
              <a:t>3/22/2018</a:t>
            </a:r>
            <a:endParaRPr lang="en-US" dirty="0"/>
          </a:p>
        </p:txBody>
      </p:sp>
      <p:sp>
        <p:nvSpPr>
          <p:cNvPr id="12" name="Rectangle 11"/>
          <p:cNvSpPr/>
          <p:nvPr/>
        </p:nvSpPr>
        <p:spPr>
          <a:xfrm>
            <a:off x="7030186" y="5212080"/>
            <a:ext cx="5283734" cy="118872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dirty="0" smtClean="0">
                <a:solidFill>
                  <a:srgbClr val="C00000"/>
                </a:solidFill>
              </a:rPr>
              <a:t>Here is where you Edit and/or Delete any information on your claim template</a:t>
            </a:r>
            <a:endParaRPr lang="en-US" dirty="0">
              <a:solidFill>
                <a:srgbClr val="C00000"/>
              </a:solidFill>
            </a:endParaRPr>
          </a:p>
        </p:txBody>
      </p:sp>
      <p:cxnSp>
        <p:nvCxnSpPr>
          <p:cNvPr id="14" name="Straight Arrow Connector 13"/>
          <p:cNvCxnSpPr/>
          <p:nvPr/>
        </p:nvCxnSpPr>
        <p:spPr>
          <a:xfrm flipV="1">
            <a:off x="9672057" y="4074796"/>
            <a:ext cx="813067" cy="1137287"/>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350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solidFill>
                  <a:schemeClr val="tx1"/>
                </a:solidFill>
              </a:rPr>
              <a:t>Medicaid Primary Web Portal Claim Submission</a:t>
            </a: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249378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78334"/>
            <a:ext cx="13459968" cy="987552"/>
          </a:xfrm>
        </p:spPr>
        <p:txBody>
          <a:bodyPr>
            <a:normAutofit fontScale="90000"/>
          </a:bodyPr>
          <a:lstStyle/>
          <a:p>
            <a:pPr algn="l"/>
            <a:r>
              <a:rPr lang="en-US" sz="4900" dirty="0"/>
              <a:t>Online Claims Entry </a:t>
            </a:r>
            <a:r>
              <a:rPr lang="en-US" dirty="0">
                <a:solidFill>
                  <a:schemeClr val="accent1"/>
                </a:solidFill>
                <a:latin typeface="Tahoma" pitchFamily="34" charset="0"/>
              </a:rPr>
              <a:t/>
            </a:r>
            <a:br>
              <a:rPr lang="en-US" dirty="0">
                <a:solidFill>
                  <a:schemeClr val="accent1"/>
                </a:solidFill>
                <a:latin typeface="Tahoma" pitchFamily="34" charset="0"/>
              </a:rPr>
            </a:br>
            <a:endParaRPr lang="en-US" dirty="0"/>
          </a:p>
        </p:txBody>
      </p:sp>
      <p:sp>
        <p:nvSpPr>
          <p:cNvPr id="3" name="Date Placeholder 2"/>
          <p:cNvSpPr>
            <a:spLocks noGrp="1"/>
          </p:cNvSpPr>
          <p:nvPr>
            <p:ph type="dt" sz="half" idx="2"/>
          </p:nvPr>
        </p:nvSpPr>
        <p:spPr/>
        <p:txBody>
          <a:bodyPr/>
          <a:lstStyle/>
          <a:p>
            <a:pPr>
              <a:defRPr/>
            </a:pPr>
            <a:r>
              <a:rPr lang="en-US" smtClean="0"/>
              <a:t>3/22/2018</a:t>
            </a:r>
            <a:endParaRPr lang="en-US" dirty="0"/>
          </a:p>
        </p:txBody>
      </p:sp>
      <p:sp>
        <p:nvSpPr>
          <p:cNvPr id="6" name="Rectangle 5"/>
          <p:cNvSpPr/>
          <p:nvPr/>
        </p:nvSpPr>
        <p:spPr>
          <a:xfrm>
            <a:off x="6583680" y="5411585"/>
            <a:ext cx="975360" cy="137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17" name="Rectangle 16"/>
          <p:cNvSpPr/>
          <p:nvPr/>
        </p:nvSpPr>
        <p:spPr>
          <a:xfrm>
            <a:off x="5181600" y="731520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Fields with Red asterisks (*) are required information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34" y="1264356"/>
            <a:ext cx="13503006" cy="572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059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3/22/2018</a:t>
            </a:r>
            <a:endParaRPr lang="en-US"/>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smtClean="0"/>
              <a:t>Purpose</a:t>
            </a:r>
          </a:p>
        </p:txBody>
      </p:sp>
      <p:sp>
        <p:nvSpPr>
          <p:cNvPr id="10" name="Rectangle 3"/>
          <p:cNvSpPr txBox="1">
            <a:spLocks noChangeArrowheads="1"/>
          </p:cNvSpPr>
          <p:nvPr/>
        </p:nvSpPr>
        <p:spPr bwMode="auto">
          <a:xfrm>
            <a:off x="477523" y="2339495"/>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a:t>
            </a:r>
            <a:r>
              <a:rPr lang="en-US" sz="2000" kern="0" dirty="0" smtClean="0"/>
              <a:t>CMS-1500 direct </a:t>
            </a:r>
            <a:r>
              <a:rPr lang="en-US" sz="2000" kern="0" dirty="0"/>
              <a:t>data entry </a:t>
            </a:r>
            <a:r>
              <a:rPr lang="en-US" sz="2000" kern="0" dirty="0" smtClean="0"/>
              <a:t>claims submission process via the New Mexico Medicaid Web Portal. </a:t>
            </a:r>
            <a:r>
              <a:rPr lang="en-US" sz="2000" kern="0" dirty="0"/>
              <a:t>Having an understanding of CMS-1500</a:t>
            </a:r>
            <a:r>
              <a:rPr lang="en-US" sz="2000" kern="0" dirty="0" smtClean="0"/>
              <a:t> </a:t>
            </a:r>
            <a:r>
              <a:rPr lang="en-US" sz="2000" kern="0" dirty="0"/>
              <a:t>direct data entry </a:t>
            </a:r>
            <a:r>
              <a:rPr lang="en-US" sz="2000" kern="0" dirty="0" smtClean="0"/>
              <a:t>will </a:t>
            </a:r>
            <a:r>
              <a:rPr lang="en-US" sz="2000" kern="0" dirty="0"/>
              <a:t>improve billing practices by reducing claim denials and ensuring all rendered services are billed properly.</a:t>
            </a:r>
            <a:r>
              <a:rPr lang="en-US" sz="2000" strike="sngStrike" kern="0" dirty="0"/>
              <a:t> </a:t>
            </a:r>
          </a:p>
        </p:txBody>
      </p:sp>
    </p:spTree>
    <p:extLst>
      <p:ext uri="{BB962C8B-B14F-4D97-AF65-F5344CB8AC3E}">
        <p14:creationId xmlns:p14="http://schemas.microsoft.com/office/powerpoint/2010/main" val="408134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78" y="1570947"/>
            <a:ext cx="12637341" cy="54829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bwMode="auto">
          <a:xfrm>
            <a:off x="1463040" y="2011680"/>
            <a:ext cx="5730240" cy="54864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cxnSp>
        <p:nvCxnSpPr>
          <p:cNvPr id="11" name="Straight Arrow Connector 10"/>
          <p:cNvCxnSpPr/>
          <p:nvPr/>
        </p:nvCxnSpPr>
        <p:spPr bwMode="auto">
          <a:xfrm flipH="1">
            <a:off x="7193279" y="1391102"/>
            <a:ext cx="1504749" cy="894898"/>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6" name="TextBox 5"/>
          <p:cNvSpPr txBox="1"/>
          <p:nvPr/>
        </p:nvSpPr>
        <p:spPr>
          <a:xfrm>
            <a:off x="8704392" y="1246265"/>
            <a:ext cx="446297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Click on the RED text for the CMS 1500 Claim form instructions</a:t>
            </a:r>
          </a:p>
        </p:txBody>
      </p:sp>
      <p:sp>
        <p:nvSpPr>
          <p:cNvPr id="3" name="Rectangle 2"/>
          <p:cNvSpPr/>
          <p:nvPr/>
        </p:nvSpPr>
        <p:spPr>
          <a:xfrm>
            <a:off x="975364" y="457203"/>
            <a:ext cx="11680356" cy="808994"/>
          </a:xfrm>
          <a:prstGeom prst="rect">
            <a:avLst/>
          </a:prstGeom>
        </p:spPr>
        <p:txBody>
          <a:bodyPr wrap="none" lIns="130609" tIns="65305" rIns="130609" bIns="65305">
            <a:spAutoFit/>
          </a:bodyPr>
          <a:lstStyle/>
          <a:p>
            <a:pPr eaLnBrk="0" hangingPunct="0"/>
            <a:r>
              <a:rPr lang="en-US" sz="4400" dirty="0">
                <a:latin typeface="+mj-lt"/>
              </a:rPr>
              <a:t>Online Claims Entry Primary Claim </a:t>
            </a:r>
            <a:r>
              <a:rPr lang="en-US" sz="4200" i="1" dirty="0" smtClean="0">
                <a:latin typeface="+mj-lt"/>
              </a:rPr>
              <a:t>Continued</a:t>
            </a:r>
            <a:endParaRPr lang="en-US" sz="4200" i="1" dirty="0">
              <a:latin typeface="+mj-lt"/>
            </a:endParaRPr>
          </a:p>
        </p:txBody>
      </p:sp>
      <p:sp>
        <p:nvSpPr>
          <p:cNvPr id="9" name="Rectangle 8"/>
          <p:cNvSpPr/>
          <p:nvPr/>
        </p:nvSpPr>
        <p:spPr bwMode="auto">
          <a:xfrm>
            <a:off x="5029204" y="5212080"/>
            <a:ext cx="1943099" cy="160020"/>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2" name="Date Placeholder 11"/>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spTree>
    <p:extLst>
      <p:ext uri="{BB962C8B-B14F-4D97-AF65-F5344CB8AC3E}">
        <p14:creationId xmlns:p14="http://schemas.microsoft.com/office/powerpoint/2010/main" val="2351303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4" y="1429431"/>
            <a:ext cx="12054924" cy="56457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bwMode="auto">
          <a:xfrm flipH="1">
            <a:off x="4641142" y="2979333"/>
            <a:ext cx="2291194"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1" name="TextBox 10"/>
          <p:cNvSpPr txBox="1"/>
          <p:nvPr/>
        </p:nvSpPr>
        <p:spPr>
          <a:xfrm>
            <a:off x="6933454" y="2539672"/>
            <a:ext cx="510159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latin typeface="+mj-lt"/>
              </a:rPr>
              <a:t>Sections can be expanded by selecting all sections with Red Text</a:t>
            </a:r>
          </a:p>
        </p:txBody>
      </p:sp>
      <p:sp>
        <p:nvSpPr>
          <p:cNvPr id="3" name="Rectangle 2"/>
          <p:cNvSpPr/>
          <p:nvPr/>
        </p:nvSpPr>
        <p:spPr>
          <a:xfrm>
            <a:off x="731520" y="457203"/>
            <a:ext cx="10056514" cy="808994"/>
          </a:xfrm>
          <a:prstGeom prst="rect">
            <a:avLst/>
          </a:prstGeom>
        </p:spPr>
        <p:txBody>
          <a:bodyPr wrap="none" lIns="130609" tIns="65305" rIns="130609" bIns="65305">
            <a:spAutoFit/>
          </a:bodyPr>
          <a:lstStyle/>
          <a:p>
            <a:pPr eaLnBrk="0" hangingPunct="0"/>
            <a:r>
              <a:rPr lang="en-US" sz="4400" dirty="0">
                <a:latin typeface="+mj-lt"/>
              </a:rPr>
              <a:t>Additional Recipient Information Option</a:t>
            </a:r>
          </a:p>
        </p:txBody>
      </p:sp>
      <p:sp>
        <p:nvSpPr>
          <p:cNvPr id="6" name="Rectangle 5"/>
          <p:cNvSpPr/>
          <p:nvPr/>
        </p:nvSpPr>
        <p:spPr bwMode="auto">
          <a:xfrm>
            <a:off x="9022080" y="2190207"/>
            <a:ext cx="2560320" cy="278675"/>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0" name="Rectangle 9"/>
          <p:cNvSpPr/>
          <p:nvPr/>
        </p:nvSpPr>
        <p:spPr bwMode="auto">
          <a:xfrm>
            <a:off x="4443786" y="4962525"/>
            <a:ext cx="1521097" cy="340995"/>
          </a:xfrm>
          <a:prstGeom prst="rect">
            <a:avLst/>
          </a:prstGeom>
          <a:solidFill>
            <a:schemeClr val="bg1"/>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5" name="TextBox 14"/>
          <p:cNvSpPr txBox="1"/>
          <p:nvPr/>
        </p:nvSpPr>
        <p:spPr>
          <a:xfrm>
            <a:off x="471707" y="7075136"/>
            <a:ext cx="11563337" cy="571546"/>
          </a:xfrm>
          <a:prstGeom prst="rect">
            <a:avLst/>
          </a:prstGeom>
          <a:noFill/>
        </p:spPr>
        <p:txBody>
          <a:bodyPr wrap="none" lIns="130609" tIns="130609" rIns="130609" bIns="130609" rtlCol="0">
            <a:spAutoFit/>
          </a:bodyPr>
          <a:lstStyle/>
          <a:p>
            <a:r>
              <a:rPr lang="en-US" sz="2000" dirty="0">
                <a:solidFill>
                  <a:srgbClr val="C00000"/>
                </a:solidFill>
              </a:rPr>
              <a:t>Select “Additional Recipient information” if Patient Condition information is needed to process claim</a:t>
            </a:r>
            <a:r>
              <a:rPr lang="en-US" sz="2000" b="1" dirty="0">
                <a:solidFill>
                  <a:srgbClr val="C00000"/>
                </a:solidFill>
              </a:rPr>
              <a:t>.</a:t>
            </a:r>
          </a:p>
        </p:txBody>
      </p:sp>
      <p:sp>
        <p:nvSpPr>
          <p:cNvPr id="8" name="Date Placeholder 7"/>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spTree>
    <p:extLst>
      <p:ext uri="{BB962C8B-B14F-4D97-AF65-F5344CB8AC3E}">
        <p14:creationId xmlns:p14="http://schemas.microsoft.com/office/powerpoint/2010/main" val="1773326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886" y="1397799"/>
            <a:ext cx="9098480" cy="53128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31521" y="548640"/>
            <a:ext cx="7975817" cy="808994"/>
          </a:xfrm>
          <a:prstGeom prst="rect">
            <a:avLst/>
          </a:prstGeom>
        </p:spPr>
        <p:txBody>
          <a:bodyPr wrap="none" lIns="130609" tIns="65305" rIns="130609" bIns="65305">
            <a:spAutoFit/>
          </a:bodyPr>
          <a:lstStyle/>
          <a:p>
            <a:r>
              <a:rPr lang="en-US" sz="4400" dirty="0">
                <a:latin typeface="+mj-lt"/>
                <a:ea typeface="Tahoma" pitchFamily="34" charset="0"/>
                <a:cs typeface="Tahoma" pitchFamily="34" charset="0"/>
              </a:rPr>
              <a:t>Medicaid Primary Claim Forms</a:t>
            </a:r>
          </a:p>
        </p:txBody>
      </p:sp>
      <p:cxnSp>
        <p:nvCxnSpPr>
          <p:cNvPr id="7" name="Straight Arrow Connector 6"/>
          <p:cNvCxnSpPr/>
          <p:nvPr/>
        </p:nvCxnSpPr>
        <p:spPr bwMode="auto">
          <a:xfrm flipH="1">
            <a:off x="4690349" y="1656639"/>
            <a:ext cx="2624851" cy="755094"/>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sp>
        <p:nvSpPr>
          <p:cNvPr id="8" name="TextBox 7"/>
          <p:cNvSpPr txBox="1"/>
          <p:nvPr/>
        </p:nvSpPr>
        <p:spPr>
          <a:xfrm>
            <a:off x="7071362" y="1221605"/>
            <a:ext cx="6015988" cy="879322"/>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Identify if another heath benefits plan paid or denied, click the corresponding radio button</a:t>
            </a:r>
          </a:p>
        </p:txBody>
      </p:sp>
    </p:spTree>
    <p:extLst>
      <p:ext uri="{BB962C8B-B14F-4D97-AF65-F5344CB8AC3E}">
        <p14:creationId xmlns:p14="http://schemas.microsoft.com/office/powerpoint/2010/main" val="3807727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708" y="1296975"/>
            <a:ext cx="7229475" cy="5743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097280" y="457203"/>
            <a:ext cx="11460480" cy="839772"/>
          </a:xfrm>
          <a:prstGeom prst="rect">
            <a:avLst/>
          </a:prstGeom>
        </p:spPr>
        <p:txBody>
          <a:bodyPr wrap="square" lIns="130609" tIns="65305" rIns="130609" bIns="65305">
            <a:spAutoFit/>
          </a:bodyPr>
          <a:lstStyle/>
          <a:p>
            <a:pPr eaLnBrk="0" hangingPunct="0"/>
            <a:r>
              <a:rPr lang="en-US" sz="4400" dirty="0">
                <a:latin typeface="+mj-lt"/>
              </a:rPr>
              <a:t>Claims Information</a:t>
            </a:r>
          </a:p>
        </p:txBody>
      </p:sp>
      <p:sp>
        <p:nvSpPr>
          <p:cNvPr id="8" name="TextBox 7"/>
          <p:cNvSpPr txBox="1"/>
          <p:nvPr/>
        </p:nvSpPr>
        <p:spPr>
          <a:xfrm>
            <a:off x="8290560" y="2103121"/>
            <a:ext cx="573024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smtClean="0">
                <a:solidFill>
                  <a:srgbClr val="C00000"/>
                </a:solidFill>
                <a:latin typeface="+mj-lt"/>
              </a:rPr>
              <a:t>Sections can be expanded by selecting all sections with red text.</a:t>
            </a:r>
            <a:endParaRPr lang="en-US" sz="2000" dirty="0">
              <a:solidFill>
                <a:srgbClr val="C00000"/>
              </a:solidFill>
              <a:latin typeface="+mj-lt"/>
            </a:endParaRPr>
          </a:p>
        </p:txBody>
      </p:sp>
      <p:cxnSp>
        <p:nvCxnSpPr>
          <p:cNvPr id="7" name="Straight Arrow Connector 6"/>
          <p:cNvCxnSpPr/>
          <p:nvPr/>
        </p:nvCxnSpPr>
        <p:spPr bwMode="auto">
          <a:xfrm flipH="1">
            <a:off x="7233007" y="2655330"/>
            <a:ext cx="1057553"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spTree>
    <p:extLst>
      <p:ext uri="{BB962C8B-B14F-4D97-AF65-F5344CB8AC3E}">
        <p14:creationId xmlns:p14="http://schemas.microsoft.com/office/powerpoint/2010/main" val="2428170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3" y="457203"/>
            <a:ext cx="9456991" cy="808994"/>
          </a:xfrm>
          <a:prstGeom prst="rect">
            <a:avLst/>
          </a:prstGeom>
        </p:spPr>
        <p:txBody>
          <a:bodyPr wrap="none" lIns="130609" tIns="65305" rIns="130609" bIns="65305">
            <a:spAutoFit/>
          </a:bodyPr>
          <a:lstStyle/>
          <a:p>
            <a:r>
              <a:rPr lang="en-US" sz="4400" dirty="0">
                <a:latin typeface="+mj-lt"/>
              </a:rPr>
              <a:t>Claims Information – Relevant Dates</a:t>
            </a: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sp>
        <p:nvSpPr>
          <p:cNvPr id="4" name="TextBox 3"/>
          <p:cNvSpPr txBox="1"/>
          <p:nvPr/>
        </p:nvSpPr>
        <p:spPr>
          <a:xfrm>
            <a:off x="4284618" y="1347802"/>
            <a:ext cx="5536046" cy="663878"/>
          </a:xfrm>
          <a:prstGeom prst="rect">
            <a:avLst/>
          </a:prstGeom>
          <a:noFill/>
          <a:ln w="19050">
            <a:solidFill>
              <a:srgbClr val="C00000"/>
            </a:solidFill>
          </a:ln>
        </p:spPr>
        <p:txBody>
          <a:bodyPr wrap="none" lIns="130609" tIns="130609" rIns="130609" bIns="130609" rtlCol="0">
            <a:spAutoFit/>
          </a:bodyPr>
          <a:lstStyle/>
          <a:p>
            <a:r>
              <a:rPr lang="en-US" dirty="0" smtClean="0">
                <a:solidFill>
                  <a:srgbClr val="C00000"/>
                </a:solidFill>
                <a:latin typeface="+mj-lt"/>
              </a:rPr>
              <a:t>Expanded ‘Relevant Dates” Section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188845"/>
            <a:ext cx="12482512" cy="43214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bwMode="auto">
          <a:xfrm>
            <a:off x="6949440" y="2011680"/>
            <a:ext cx="0" cy="36576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151240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12313920" cy="4937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5362" y="365763"/>
            <a:ext cx="8704478" cy="808994"/>
          </a:xfrm>
          <a:prstGeom prst="rect">
            <a:avLst/>
          </a:prstGeom>
        </p:spPr>
        <p:txBody>
          <a:bodyPr wrap="none" lIns="130609" tIns="65305" rIns="130609" bIns="65305">
            <a:spAutoFit/>
          </a:bodyPr>
          <a:lstStyle/>
          <a:p>
            <a:r>
              <a:rPr lang="en-US" sz="4400" dirty="0">
                <a:latin typeface="+mj-lt"/>
              </a:rPr>
              <a:t>Claims Information – Attachments</a:t>
            </a:r>
          </a:p>
        </p:txBody>
      </p:sp>
      <p:sp>
        <p:nvSpPr>
          <p:cNvPr id="4" name="Date Placeholder 3"/>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sp>
        <p:nvSpPr>
          <p:cNvPr id="2" name="Rectangle 1"/>
          <p:cNvSpPr/>
          <p:nvPr/>
        </p:nvSpPr>
        <p:spPr>
          <a:xfrm>
            <a:off x="8828909" y="1114991"/>
            <a:ext cx="4754880" cy="1005840"/>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r>
              <a:rPr lang="en-US" sz="2000" dirty="0">
                <a:solidFill>
                  <a:srgbClr val="C00000"/>
                </a:solidFill>
              </a:rPr>
              <a:t>From the ‘Select’ drop down, pick the correct attachment type you are adding to the claim</a:t>
            </a:r>
          </a:p>
        </p:txBody>
      </p:sp>
      <p:cxnSp>
        <p:nvCxnSpPr>
          <p:cNvPr id="6" name="Straight Connector 5"/>
          <p:cNvCxnSpPr/>
          <p:nvPr/>
        </p:nvCxnSpPr>
        <p:spPr>
          <a:xfrm flipH="1">
            <a:off x="7802880" y="1828800"/>
            <a:ext cx="1026029" cy="1920240"/>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546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269" y="2240280"/>
            <a:ext cx="12313920" cy="45262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1522" y="365763"/>
            <a:ext cx="11727178" cy="808994"/>
          </a:xfrm>
          <a:prstGeom prst="rect">
            <a:avLst/>
          </a:prstGeom>
        </p:spPr>
        <p:txBody>
          <a:bodyPr wrap="square" lIns="130609" tIns="65305" rIns="130609" bIns="65305">
            <a:spAutoFit/>
          </a:bodyPr>
          <a:lstStyle/>
          <a:p>
            <a:r>
              <a:rPr lang="en-US" sz="4400" dirty="0">
                <a:latin typeface="+mj-lt"/>
              </a:rPr>
              <a:t>Claims Information – Attachment Upload</a:t>
            </a:r>
          </a:p>
        </p:txBody>
      </p:sp>
      <p:sp>
        <p:nvSpPr>
          <p:cNvPr id="5" name="TextBox 4"/>
          <p:cNvSpPr txBox="1"/>
          <p:nvPr/>
        </p:nvSpPr>
        <p:spPr>
          <a:xfrm>
            <a:off x="6339844" y="2053082"/>
            <a:ext cx="6763349" cy="1187099"/>
          </a:xfrm>
          <a:prstGeom prst="rect">
            <a:avLst/>
          </a:prstGeom>
          <a:solidFill>
            <a:schemeClr val="bg1"/>
          </a:solidFill>
          <a:ln w="19050">
            <a:solidFill>
              <a:srgbClr val="C00000"/>
            </a:solidFill>
          </a:ln>
        </p:spPr>
        <p:txBody>
          <a:bodyPr wrap="square" lIns="130609" tIns="130609" rIns="130609" bIns="130609" rtlCol="0">
            <a:spAutoFit/>
          </a:bodyPr>
          <a:lstStyle/>
          <a:p>
            <a:r>
              <a:rPr lang="en-US" sz="2000" dirty="0">
                <a:solidFill>
                  <a:srgbClr val="C00000"/>
                </a:solidFill>
              </a:rPr>
              <a:t>Review the Uploading Attachments Restrictions.</a:t>
            </a:r>
          </a:p>
          <a:p>
            <a:endParaRPr lang="en-US" sz="2000" dirty="0">
              <a:solidFill>
                <a:srgbClr val="C00000"/>
              </a:solidFill>
            </a:endParaRPr>
          </a:p>
          <a:p>
            <a:r>
              <a:rPr lang="en-US" sz="2000" dirty="0">
                <a:solidFill>
                  <a:srgbClr val="C00000"/>
                </a:solidFill>
              </a:rPr>
              <a:t>You can attach files up to 10 MB in size</a:t>
            </a:r>
          </a:p>
        </p:txBody>
      </p:sp>
      <p:sp>
        <p:nvSpPr>
          <p:cNvPr id="4" name="TextBox 3"/>
          <p:cNvSpPr txBox="1"/>
          <p:nvPr/>
        </p:nvSpPr>
        <p:spPr>
          <a:xfrm>
            <a:off x="1332394" y="6046362"/>
            <a:ext cx="10615768" cy="1002433"/>
          </a:xfrm>
          <a:prstGeom prst="rect">
            <a:avLst/>
          </a:prstGeom>
          <a:solidFill>
            <a:schemeClr val="bg1"/>
          </a:solidFill>
          <a:ln w="19050">
            <a:solidFill>
              <a:srgbClr val="C00000"/>
            </a:solidFill>
          </a:ln>
        </p:spPr>
        <p:txBody>
          <a:bodyPr wrap="square" lIns="130609" tIns="130609" rIns="130609" bIns="130609" rtlCol="0">
            <a:spAutoFit/>
          </a:bodyPr>
          <a:lstStyle/>
          <a:p>
            <a:r>
              <a:rPr lang="en-US" sz="2400" dirty="0">
                <a:solidFill>
                  <a:srgbClr val="C00000"/>
                </a:solidFill>
              </a:rPr>
              <a:t>Do not upload ZIP Files, Excel Spreadsheets or Password Protected Files. PDF, JPG, TIFF, and Word Documents files are recommended</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sp>
        <p:nvSpPr>
          <p:cNvPr id="2" name="Rectangle 1"/>
          <p:cNvSpPr/>
          <p:nvPr/>
        </p:nvSpPr>
        <p:spPr>
          <a:xfrm>
            <a:off x="1828800" y="3566160"/>
            <a:ext cx="975360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7" name="Rectangle 6"/>
          <p:cNvSpPr/>
          <p:nvPr/>
        </p:nvSpPr>
        <p:spPr>
          <a:xfrm>
            <a:off x="1950720" y="3566160"/>
            <a:ext cx="9631680" cy="7315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sp>
        <p:nvSpPr>
          <p:cNvPr id="8" name="Rectangle 7"/>
          <p:cNvSpPr/>
          <p:nvPr/>
        </p:nvSpPr>
        <p:spPr>
          <a:xfrm>
            <a:off x="1950720" y="3566160"/>
            <a:ext cx="9631680" cy="731520"/>
          </a:xfrm>
          <a:prstGeom prst="rect">
            <a:avLst/>
          </a:prstGeom>
          <a:no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pPr algn="ctr"/>
            <a:endParaRPr lang="en-US" dirty="0"/>
          </a:p>
        </p:txBody>
      </p:sp>
      <p:cxnSp>
        <p:nvCxnSpPr>
          <p:cNvPr id="10" name="Straight Arrow Connector 9"/>
          <p:cNvCxnSpPr/>
          <p:nvPr/>
        </p:nvCxnSpPr>
        <p:spPr>
          <a:xfrm flipV="1">
            <a:off x="10850880" y="4297683"/>
            <a:ext cx="0" cy="1748682"/>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372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28800"/>
            <a:ext cx="12313920" cy="448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53440" y="731523"/>
            <a:ext cx="12192000" cy="839772"/>
          </a:xfrm>
          <a:prstGeom prst="rect">
            <a:avLst/>
          </a:prstGeom>
        </p:spPr>
        <p:txBody>
          <a:bodyPr wrap="square" lIns="130609" tIns="65305" rIns="130609" bIns="65305">
            <a:spAutoFit/>
          </a:bodyPr>
          <a:lstStyle/>
          <a:p>
            <a:r>
              <a:rPr lang="en-US" sz="4400" dirty="0">
                <a:latin typeface="+mj-lt"/>
                <a:ea typeface="Tahoma" panose="020B0604030504040204" pitchFamily="34" charset="0"/>
                <a:cs typeface="Tahoma" panose="020B0604030504040204" pitchFamily="34" charset="0"/>
              </a:rPr>
              <a:t>Line Item Information</a:t>
            </a:r>
          </a:p>
        </p:txBody>
      </p:sp>
      <p:sp>
        <p:nvSpPr>
          <p:cNvPr id="3" name="TextBox 2"/>
          <p:cNvSpPr txBox="1"/>
          <p:nvPr/>
        </p:nvSpPr>
        <p:spPr>
          <a:xfrm>
            <a:off x="5005398" y="5745339"/>
            <a:ext cx="3641297" cy="663878"/>
          </a:xfrm>
          <a:prstGeom prst="rect">
            <a:avLst/>
          </a:prstGeom>
          <a:solidFill>
            <a:schemeClr val="bg1"/>
          </a:solidFill>
          <a:ln w="19050">
            <a:solidFill>
              <a:srgbClr val="C00000"/>
            </a:solidFill>
          </a:ln>
        </p:spPr>
        <p:txBody>
          <a:bodyPr wrap="none" lIns="130609" tIns="130609" rIns="130609" bIns="130609" rtlCol="0">
            <a:spAutoFit/>
          </a:bodyPr>
          <a:lstStyle/>
          <a:p>
            <a:r>
              <a:rPr lang="en-US" dirty="0" smtClean="0">
                <a:solidFill>
                  <a:srgbClr val="C00000"/>
                </a:solidFill>
                <a:latin typeface="+mn-lt"/>
              </a:rPr>
              <a:t>Click to add Line Items</a:t>
            </a:r>
          </a:p>
        </p:txBody>
      </p:sp>
      <p:cxnSp>
        <p:nvCxnSpPr>
          <p:cNvPr id="6" name="Straight Arrow Connector 5"/>
          <p:cNvCxnSpPr/>
          <p:nvPr/>
        </p:nvCxnSpPr>
        <p:spPr bwMode="auto">
          <a:xfrm flipH="1">
            <a:off x="3782348" y="5985403"/>
            <a:ext cx="1223051"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spTree>
    <p:extLst>
      <p:ext uri="{BB962C8B-B14F-4D97-AF65-F5344CB8AC3E}">
        <p14:creationId xmlns:p14="http://schemas.microsoft.com/office/powerpoint/2010/main" val="3276472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28" y="1540517"/>
            <a:ext cx="10358329" cy="57929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09601" y="731523"/>
            <a:ext cx="10089472" cy="808994"/>
          </a:xfrm>
          <a:prstGeom prst="rect">
            <a:avLst/>
          </a:prstGeom>
        </p:spPr>
        <p:txBody>
          <a:bodyPr wrap="none" lIns="130609" tIns="65305" rIns="130609" bIns="65305">
            <a:spAutoFit/>
          </a:bodyPr>
          <a:lstStyle/>
          <a:p>
            <a:r>
              <a:rPr lang="en-US" sz="4400" dirty="0">
                <a:latin typeface="+mj-lt"/>
              </a:rPr>
              <a:t>Adding Additional Line Item Information</a:t>
            </a:r>
          </a:p>
        </p:txBody>
      </p:sp>
      <p:sp>
        <p:nvSpPr>
          <p:cNvPr id="3" name="TextBox 2"/>
          <p:cNvSpPr txBox="1"/>
          <p:nvPr/>
        </p:nvSpPr>
        <p:spPr>
          <a:xfrm>
            <a:off x="940429" y="7104141"/>
            <a:ext cx="7924800" cy="617712"/>
          </a:xfrm>
          <a:prstGeom prst="rect">
            <a:avLst/>
          </a:prstGeom>
          <a:solidFill>
            <a:schemeClr val="bg1"/>
          </a:solidFill>
          <a:ln w="19050">
            <a:solidFill>
              <a:srgbClr val="C00000"/>
            </a:solidFill>
          </a:ln>
        </p:spPr>
        <p:txBody>
          <a:bodyPr wrap="square" lIns="130609" tIns="130609" rIns="130609" bIns="130609" rtlCol="0">
            <a:spAutoFit/>
          </a:bodyPr>
          <a:lstStyle/>
          <a:p>
            <a:r>
              <a:rPr lang="en-US" sz="2300" b="1" dirty="0">
                <a:solidFill>
                  <a:srgbClr val="C00000"/>
                </a:solidFill>
              </a:rPr>
              <a:t>The fields with Red</a:t>
            </a:r>
            <a:r>
              <a:rPr lang="en-US" sz="2300" dirty="0">
                <a:solidFill>
                  <a:srgbClr val="C00000"/>
                </a:solidFill>
              </a:rPr>
              <a:t> </a:t>
            </a:r>
            <a:r>
              <a:rPr lang="en-US" sz="2300" b="1" dirty="0">
                <a:solidFill>
                  <a:srgbClr val="C00000"/>
                </a:solidFill>
              </a:rPr>
              <a:t>Asterisks</a:t>
            </a:r>
            <a:r>
              <a:rPr lang="en-US" sz="2300" dirty="0">
                <a:solidFill>
                  <a:srgbClr val="C00000"/>
                </a:solidFill>
              </a:rPr>
              <a:t> (*) </a:t>
            </a:r>
            <a:r>
              <a:rPr lang="en-US" sz="2300" b="1" dirty="0">
                <a:solidFill>
                  <a:srgbClr val="C00000"/>
                </a:solidFill>
              </a:rPr>
              <a:t>are REQUIRED</a:t>
            </a:r>
            <a:endParaRPr lang="en-US" sz="2300" dirty="0">
              <a:solidFill>
                <a:srgbClr val="C00000"/>
              </a:solidFill>
            </a:endParaRP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spTree>
    <p:extLst>
      <p:ext uri="{BB962C8B-B14F-4D97-AF65-F5344CB8AC3E}">
        <p14:creationId xmlns:p14="http://schemas.microsoft.com/office/powerpoint/2010/main" val="1894460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1" y="1737360"/>
            <a:ext cx="12801600" cy="448056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2" y="731520"/>
            <a:ext cx="4558214" cy="808994"/>
          </a:xfrm>
          <a:prstGeom prst="rect">
            <a:avLst/>
          </a:prstGeom>
        </p:spPr>
        <p:txBody>
          <a:bodyPr wrap="none" lIns="130609" tIns="65305" rIns="130609" bIns="65305">
            <a:spAutoFit/>
          </a:bodyPr>
          <a:lstStyle/>
          <a:p>
            <a:r>
              <a:rPr lang="en-US" sz="4400" dirty="0">
                <a:latin typeface="+mj-lt"/>
              </a:rPr>
              <a:t>Claims Summary</a:t>
            </a:r>
          </a:p>
        </p:txBody>
      </p:sp>
      <p:sp>
        <p:nvSpPr>
          <p:cNvPr id="3" name="TextBox 2"/>
          <p:cNvSpPr txBox="1"/>
          <p:nvPr/>
        </p:nvSpPr>
        <p:spPr>
          <a:xfrm>
            <a:off x="7071362" y="2286002"/>
            <a:ext cx="3108137" cy="571546"/>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the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Total Charge</a:t>
            </a:r>
          </a:p>
        </p:txBody>
      </p:sp>
      <p:sp>
        <p:nvSpPr>
          <p:cNvPr id="6" name="TextBox 5"/>
          <p:cNvSpPr txBox="1"/>
          <p:nvPr/>
        </p:nvSpPr>
        <p:spPr>
          <a:xfrm>
            <a:off x="975361" y="4000431"/>
            <a:ext cx="486587" cy="663878"/>
          </a:xfrm>
          <a:prstGeom prst="rect">
            <a:avLst/>
          </a:prstGeom>
          <a:noFill/>
        </p:spPr>
        <p:txBody>
          <a:bodyPr wrap="none" lIns="130609" tIns="130609" rIns="130609" bIns="130609" rtlCol="0">
            <a:spAutoFit/>
          </a:bodyPr>
          <a:lstStyle/>
          <a:p>
            <a:r>
              <a:rPr lang="en-US" b="1" dirty="0" smtClean="0">
                <a:solidFill>
                  <a:schemeClr val="tx1"/>
                </a:solidFill>
                <a:latin typeface="+mn-lt"/>
              </a:rPr>
              <a:t>X</a:t>
            </a:r>
            <a:endParaRPr lang="en-US" dirty="0" smtClean="0">
              <a:latin typeface="+mn-lt"/>
            </a:endParaRPr>
          </a:p>
        </p:txBody>
      </p:sp>
      <p:cxnSp>
        <p:nvCxnSpPr>
          <p:cNvPr id="9" name="Straight Arrow Connector 8"/>
          <p:cNvCxnSpPr/>
          <p:nvPr/>
        </p:nvCxnSpPr>
        <p:spPr bwMode="auto">
          <a:xfrm flipH="1">
            <a:off x="5852160" y="2581465"/>
            <a:ext cx="121920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8" name="Date Placeholder 7"/>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sp>
        <p:nvSpPr>
          <p:cNvPr id="10" name="Rectangle 9"/>
          <p:cNvSpPr/>
          <p:nvPr/>
        </p:nvSpPr>
        <p:spPr>
          <a:xfrm>
            <a:off x="7132320" y="535577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cxnSp>
        <p:nvCxnSpPr>
          <p:cNvPr id="11" name="Straight Connector 10"/>
          <p:cNvCxnSpPr/>
          <p:nvPr/>
        </p:nvCxnSpPr>
        <p:spPr>
          <a:xfrm flipH="1" flipV="1">
            <a:off x="1320167" y="4332382"/>
            <a:ext cx="5812155" cy="1315523"/>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 name="Right Arrow 11"/>
          <p:cNvSpPr/>
          <p:nvPr/>
        </p:nvSpPr>
        <p:spPr bwMode="auto">
          <a:xfrm>
            <a:off x="548640" y="4120461"/>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3" name="TextBox 12"/>
          <p:cNvSpPr txBox="1"/>
          <p:nvPr/>
        </p:nvSpPr>
        <p:spPr>
          <a:xfrm>
            <a:off x="7132320" y="3406094"/>
            <a:ext cx="3069281" cy="571546"/>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the</a:t>
            </a:r>
            <a:r>
              <a:rPr lang="en-US" sz="2000" dirty="0">
                <a:solidFill>
                  <a:srgbClr val="34BCBA"/>
                </a:solidFill>
                <a:ea typeface="Tahoma" pitchFamily="34" charset="0"/>
                <a:cs typeface="Tahoma" pitchFamily="34" charset="0"/>
              </a:rPr>
              <a:t> </a:t>
            </a:r>
            <a:r>
              <a:rPr lang="en-US" sz="2000" dirty="0" smtClean="0">
                <a:solidFill>
                  <a:srgbClr val="C00000"/>
                </a:solidFill>
                <a:ea typeface="Tahoma" pitchFamily="34" charset="0"/>
                <a:cs typeface="Tahoma" pitchFamily="34" charset="0"/>
              </a:rPr>
              <a:t>Amount Due</a:t>
            </a:r>
            <a:endParaRPr lang="en-US" sz="2000" dirty="0">
              <a:solidFill>
                <a:srgbClr val="C00000"/>
              </a:solidFill>
              <a:ea typeface="Tahoma" pitchFamily="34" charset="0"/>
              <a:cs typeface="Tahoma" pitchFamily="34" charset="0"/>
            </a:endParaRPr>
          </a:p>
        </p:txBody>
      </p:sp>
      <p:cxnSp>
        <p:nvCxnSpPr>
          <p:cNvPr id="14" name="Straight Arrow Connector 13"/>
          <p:cNvCxnSpPr/>
          <p:nvPr/>
        </p:nvCxnSpPr>
        <p:spPr bwMode="auto">
          <a:xfrm flipH="1">
            <a:off x="5913122" y="3691867"/>
            <a:ext cx="121920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52216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3/22/2018</a:t>
            </a:r>
            <a:endParaRPr lang="en-US"/>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smtClean="0"/>
              <a:t>Objectives</a:t>
            </a:r>
          </a:p>
        </p:txBody>
      </p:sp>
      <p:sp>
        <p:nvSpPr>
          <p:cNvPr id="10" name="Rectangle 3"/>
          <p:cNvSpPr txBox="1">
            <a:spLocks noChangeArrowheads="1"/>
          </p:cNvSpPr>
          <p:nvPr/>
        </p:nvSpPr>
        <p:spPr bwMode="auto">
          <a:xfrm>
            <a:off x="477523" y="2339495"/>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1588" lvl="1">
              <a:lnSpc>
                <a:spcPct val="90000"/>
              </a:lnSpc>
              <a:spcBef>
                <a:spcPct val="30000"/>
              </a:spcBef>
              <a:buSzPct val="75000"/>
              <a:defRPr/>
            </a:pPr>
            <a:r>
              <a:rPr lang="en-US" sz="2000" kern="0" dirty="0"/>
              <a:t>Review the following processes regarding </a:t>
            </a:r>
            <a:r>
              <a:rPr lang="en-US" sz="2000" kern="0" dirty="0" smtClean="0"/>
              <a:t>CMS-1500 claim submissions:</a:t>
            </a:r>
            <a:endParaRPr lang="en-US" sz="2000" kern="0" dirty="0"/>
          </a:p>
          <a:p>
            <a:pPr marL="344488" lvl="1" indent="-342900">
              <a:lnSpc>
                <a:spcPct val="90000"/>
              </a:lnSpc>
              <a:spcBef>
                <a:spcPct val="30000"/>
              </a:spcBef>
              <a:buSzPct val="75000"/>
              <a:buFont typeface="Arial" panose="020B0604020202020204" pitchFamily="34" charset="0"/>
              <a:buChar char="•"/>
              <a:defRPr/>
            </a:pPr>
            <a:r>
              <a:rPr lang="en-US" sz="2000" kern="0" dirty="0" smtClean="0"/>
              <a:t>Claim </a:t>
            </a:r>
            <a:r>
              <a:rPr lang="en-US" sz="2000" kern="0" dirty="0"/>
              <a:t>Form Instructions</a:t>
            </a:r>
          </a:p>
          <a:p>
            <a:pPr marL="344488" lvl="1" indent="-342900">
              <a:lnSpc>
                <a:spcPct val="90000"/>
              </a:lnSpc>
              <a:spcBef>
                <a:spcPct val="30000"/>
              </a:spcBef>
              <a:buSzPct val="75000"/>
              <a:buFont typeface="Arial" panose="020B0604020202020204" pitchFamily="34" charset="0"/>
              <a:buChar char="•"/>
              <a:defRPr/>
            </a:pPr>
            <a:r>
              <a:rPr lang="en-US" sz="2000" kern="0" dirty="0"/>
              <a:t>Timely Filing</a:t>
            </a:r>
          </a:p>
          <a:p>
            <a:pPr marL="344488" lvl="1" indent="-342900">
              <a:lnSpc>
                <a:spcPct val="90000"/>
              </a:lnSpc>
              <a:spcBef>
                <a:spcPct val="30000"/>
              </a:spcBef>
              <a:buSzPct val="75000"/>
              <a:buFont typeface="Arial" panose="020B0604020202020204" pitchFamily="34" charset="0"/>
              <a:buChar char="•"/>
              <a:defRPr/>
            </a:pPr>
            <a:r>
              <a:rPr lang="en-US" sz="2000" dirty="0" smtClean="0"/>
              <a:t>Add/Manage </a:t>
            </a:r>
            <a:r>
              <a:rPr lang="en-US" sz="2000" dirty="0"/>
              <a:t>Templates</a:t>
            </a:r>
          </a:p>
          <a:p>
            <a:pPr marL="344488" lvl="1" indent="-342900">
              <a:lnSpc>
                <a:spcPct val="90000"/>
              </a:lnSpc>
              <a:spcBef>
                <a:spcPct val="30000"/>
              </a:spcBef>
              <a:buSzPct val="75000"/>
              <a:buFont typeface="Arial" panose="020B0604020202020204" pitchFamily="34" charset="0"/>
              <a:buChar char="•"/>
              <a:defRPr/>
            </a:pPr>
            <a:r>
              <a:rPr lang="en-US" sz="2000" kern="0" dirty="0"/>
              <a:t>Medicaid Primary Claims</a:t>
            </a:r>
          </a:p>
          <a:p>
            <a:pPr marL="344488" lvl="1" indent="-342900">
              <a:lnSpc>
                <a:spcPct val="90000"/>
              </a:lnSpc>
              <a:spcBef>
                <a:spcPct val="30000"/>
              </a:spcBef>
              <a:buSzPct val="75000"/>
              <a:buFont typeface="Arial" panose="020B0604020202020204" pitchFamily="34" charset="0"/>
              <a:buChar char="•"/>
              <a:defRPr/>
            </a:pPr>
            <a:r>
              <a:rPr lang="en-US" sz="2000" kern="0" dirty="0"/>
              <a:t>Medicaid (TPL) Third Party Liability </a:t>
            </a:r>
            <a:r>
              <a:rPr lang="en-US" sz="2000" kern="0" dirty="0" smtClean="0"/>
              <a:t>and PPO/HMO </a:t>
            </a:r>
            <a:r>
              <a:rPr lang="en-US" sz="2000" kern="0" dirty="0"/>
              <a:t>Claims</a:t>
            </a:r>
          </a:p>
          <a:p>
            <a:pPr marL="344488" lvl="1" indent="-342900">
              <a:lnSpc>
                <a:spcPct val="90000"/>
              </a:lnSpc>
              <a:spcBef>
                <a:spcPct val="30000"/>
              </a:spcBef>
              <a:buSzPct val="75000"/>
              <a:buFont typeface="Arial" panose="020B0604020202020204" pitchFamily="34" charset="0"/>
              <a:buChar char="•"/>
              <a:defRPr/>
            </a:pPr>
            <a:r>
              <a:rPr lang="en-US" sz="2000" kern="0" dirty="0"/>
              <a:t>Medicare Replacement Plan Claims</a:t>
            </a:r>
          </a:p>
          <a:p>
            <a:pPr marL="344488" lvl="1" indent="-342900">
              <a:lnSpc>
                <a:spcPct val="90000"/>
              </a:lnSpc>
              <a:spcBef>
                <a:spcPct val="30000"/>
              </a:spcBef>
              <a:buSzPct val="75000"/>
              <a:buFont typeface="Arial" panose="020B0604020202020204" pitchFamily="34" charset="0"/>
              <a:buChar char="•"/>
              <a:defRPr/>
            </a:pPr>
            <a:r>
              <a:rPr lang="en-US" sz="2000" kern="0" dirty="0"/>
              <a:t>Medicare Primary Claims</a:t>
            </a:r>
          </a:p>
        </p:txBody>
      </p:sp>
    </p:spTree>
    <p:extLst>
      <p:ext uri="{BB962C8B-B14F-4D97-AF65-F5344CB8AC3E}">
        <p14:creationId xmlns:p14="http://schemas.microsoft.com/office/powerpoint/2010/main" val="128172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8950505" cy="1371600"/>
          </a:xfrm>
          <a:solidFill>
            <a:schemeClr val="bg1"/>
          </a:solidFill>
        </p:spPr>
        <p:txBody>
          <a:bodyPr/>
          <a:lstStyle/>
          <a:p>
            <a:r>
              <a:rPr lang="en-US" dirty="0" smtClean="0">
                <a:solidFill>
                  <a:schemeClr val="tx1"/>
                </a:solidFill>
              </a:rPr>
              <a:t>TPL, HMO, and PPO Web Portal Claim Submission</a:t>
            </a:r>
            <a:endParaRPr lang="en-US" dirty="0">
              <a:solidFill>
                <a:schemeClr val="tx1"/>
              </a:solidFill>
            </a:endParaRP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192934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3/22/2018</a:t>
            </a:r>
            <a:endParaRPr lang="en-US"/>
          </a:p>
        </p:txBody>
      </p:sp>
      <p:sp>
        <p:nvSpPr>
          <p:cNvPr id="9" name="Rectangle 2"/>
          <p:cNvSpPr>
            <a:spLocks noGrp="1" noChangeArrowheads="1"/>
          </p:cNvSpPr>
          <p:nvPr>
            <p:ph type="title"/>
          </p:nvPr>
        </p:nvSpPr>
        <p:spPr>
          <a:xfrm>
            <a:off x="625478" y="1390196"/>
            <a:ext cx="9487351" cy="725488"/>
          </a:xfrm>
          <a:noFill/>
        </p:spPr>
        <p:txBody>
          <a:bodyPr/>
          <a:lstStyle/>
          <a:p>
            <a:r>
              <a:rPr lang="en-US" sz="4400" dirty="0" smtClean="0"/>
              <a:t>Other Primary Insurance </a:t>
            </a:r>
            <a:r>
              <a:rPr lang="en-US" sz="4400" dirty="0"/>
              <a:t>Tips</a:t>
            </a:r>
            <a:endParaRPr lang="en-US" sz="8000" dirty="0" smtClean="0"/>
          </a:p>
        </p:txBody>
      </p:sp>
      <p:sp>
        <p:nvSpPr>
          <p:cNvPr id="7" name="Rectangle 3"/>
          <p:cNvSpPr txBox="1">
            <a:spLocks noChangeArrowheads="1"/>
          </p:cNvSpPr>
          <p:nvPr/>
        </p:nvSpPr>
        <p:spPr>
          <a:xfrm>
            <a:off x="762000" y="2389186"/>
            <a:ext cx="7772400" cy="5029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66" indent="-342866" algn="just" defTabSz="457154">
              <a:lnSpc>
                <a:spcPct val="150000"/>
              </a:lnSpc>
              <a:spcBef>
                <a:spcPts val="600"/>
              </a:spcBef>
              <a:spcAft>
                <a:spcPts val="600"/>
              </a:spcAft>
              <a:buClr>
                <a:srgbClr val="003366"/>
              </a:buClr>
              <a:buFont typeface="Arial" pitchFamily="34" charset="0"/>
              <a:buChar char="•"/>
            </a:pPr>
            <a:r>
              <a:rPr lang="en-US" dirty="0" smtClean="0">
                <a:solidFill>
                  <a:schemeClr val="tx1"/>
                </a:solidFill>
                <a:cs typeface="Times New Roman" pitchFamily="18" charset="0"/>
              </a:rPr>
              <a:t>If Medicaid requires a Prior Authorization (PA) for the service, then a PA issued by the Medicaid Third-Party Assessor (TPA) </a:t>
            </a:r>
            <a:r>
              <a:rPr lang="en-US" u="sng" dirty="0" smtClean="0">
                <a:solidFill>
                  <a:schemeClr val="tx1"/>
                </a:solidFill>
                <a:cs typeface="Times New Roman" pitchFamily="18" charset="0"/>
              </a:rPr>
              <a:t>is always</a:t>
            </a:r>
            <a:r>
              <a:rPr lang="en-US" dirty="0" smtClean="0">
                <a:solidFill>
                  <a:schemeClr val="tx1"/>
                </a:solidFill>
                <a:cs typeface="Times New Roman" pitchFamily="18" charset="0"/>
              </a:rPr>
              <a:t> required when Third Party Liability (TPL ) is involved, no matter if TPL paid or denied the service.</a:t>
            </a:r>
          </a:p>
          <a:p>
            <a:pPr marL="342866" indent="-342866" algn="just" defTabSz="457154">
              <a:lnSpc>
                <a:spcPct val="150000"/>
              </a:lnSpc>
              <a:spcBef>
                <a:spcPts val="600"/>
              </a:spcBef>
              <a:spcAft>
                <a:spcPts val="600"/>
              </a:spcAft>
              <a:buFont typeface="Arial" pitchFamily="34" charset="0"/>
              <a:buChar char="•"/>
            </a:pPr>
            <a:r>
              <a:rPr lang="en-US" dirty="0" smtClean="0">
                <a:solidFill>
                  <a:schemeClr val="tx1"/>
                </a:solidFill>
              </a:rPr>
              <a:t>Attach </a:t>
            </a:r>
            <a:r>
              <a:rPr lang="en-US" dirty="0">
                <a:solidFill>
                  <a:schemeClr val="tx1"/>
                </a:solidFill>
              </a:rPr>
              <a:t>the TPL EOB showing the payment/denial with the claim.</a:t>
            </a:r>
          </a:p>
          <a:p>
            <a:pPr marL="342866" indent="-342866" algn="just" defTabSz="457154">
              <a:lnSpc>
                <a:spcPct val="150000"/>
              </a:lnSpc>
              <a:spcBef>
                <a:spcPts val="600"/>
              </a:spcBef>
              <a:spcAft>
                <a:spcPts val="600"/>
              </a:spcAft>
              <a:buFont typeface="Arial" pitchFamily="34" charset="0"/>
              <a:buChar char="•"/>
            </a:pPr>
            <a:r>
              <a:rPr lang="en-US" dirty="0">
                <a:solidFill>
                  <a:schemeClr val="tx1"/>
                </a:solidFill>
              </a:rPr>
              <a:t>Always include the explanation page of the EOB along with the page of the EOB that shows payment/denial</a:t>
            </a:r>
            <a:r>
              <a:rPr lang="en-US" dirty="0" smtClean="0">
                <a:solidFill>
                  <a:schemeClr val="tx1"/>
                </a:solidFill>
              </a:rPr>
              <a:t>.</a:t>
            </a:r>
          </a:p>
          <a:p>
            <a:pPr marL="342866" indent="-342866" algn="just" defTabSz="457154">
              <a:lnSpc>
                <a:spcPct val="150000"/>
              </a:lnSpc>
              <a:spcBef>
                <a:spcPts val="600"/>
              </a:spcBef>
              <a:spcAft>
                <a:spcPts val="600"/>
              </a:spcAft>
              <a:buFont typeface="Arial" pitchFamily="34" charset="0"/>
              <a:buChar char="•"/>
            </a:pPr>
            <a:r>
              <a:rPr lang="en-US" dirty="0" smtClean="0">
                <a:solidFill>
                  <a:schemeClr val="tx1"/>
                </a:solidFill>
              </a:rPr>
              <a:t>PPO/HMO claims are billed identically to “other insurance” (TPL) claims.</a:t>
            </a:r>
            <a:endParaRPr lang="en-US" dirty="0">
              <a:solidFill>
                <a:schemeClr val="tx1"/>
              </a:solidFill>
            </a:endParaRPr>
          </a:p>
          <a:p>
            <a:pPr algn="just" defTabSz="457154">
              <a:lnSpc>
                <a:spcPct val="150000"/>
              </a:lnSpc>
              <a:spcBef>
                <a:spcPts val="600"/>
              </a:spcBef>
              <a:spcAft>
                <a:spcPts val="600"/>
              </a:spcAft>
              <a:buClr>
                <a:srgbClr val="003366"/>
              </a:buClr>
            </a:pPr>
            <a:endParaRPr lang="en-US" dirty="0">
              <a:solidFill>
                <a:srgbClr val="7053AA">
                  <a:lumMod val="50000"/>
                </a:srgbClr>
              </a:solidFill>
              <a:latin typeface="Arial"/>
            </a:endParaRPr>
          </a:p>
        </p:txBody>
      </p:sp>
    </p:spTree>
    <p:extLst>
      <p:ext uri="{BB962C8B-B14F-4D97-AF65-F5344CB8AC3E}">
        <p14:creationId xmlns:p14="http://schemas.microsoft.com/office/powerpoint/2010/main" val="14976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760"/>
            <a:ext cx="12717332" cy="1371600"/>
          </a:xfrm>
        </p:spPr>
        <p:txBody>
          <a:bodyPr/>
          <a:lstStyle/>
          <a:p>
            <a:pPr algn="l"/>
            <a:r>
              <a:rPr lang="en-US" sz="4000" dirty="0"/>
              <a:t>TPL, </a:t>
            </a:r>
            <a:r>
              <a:rPr lang="en-US" sz="4000" dirty="0" smtClean="0"/>
              <a:t>HMO, </a:t>
            </a:r>
            <a:r>
              <a:rPr lang="en-US" sz="4000" dirty="0"/>
              <a:t>and PPO Web Portal Claim Submission</a:t>
            </a:r>
          </a:p>
        </p:txBody>
      </p:sp>
      <p:sp>
        <p:nvSpPr>
          <p:cNvPr id="3" name="Date Placeholder 2"/>
          <p:cNvSpPr>
            <a:spLocks noGrp="1"/>
          </p:cNvSpPr>
          <p:nvPr>
            <p:ph type="dt" sz="half" idx="2"/>
          </p:nvPr>
        </p:nvSpPr>
        <p:spPr>
          <a:xfrm>
            <a:off x="1926112" y="7756330"/>
            <a:ext cx="3218688" cy="438150"/>
          </a:xfrm>
        </p:spPr>
        <p:txBody>
          <a:bodyPr/>
          <a:lstStyle/>
          <a:p>
            <a:pPr>
              <a:defRPr/>
            </a:pPr>
            <a:r>
              <a:rPr lang="en-US" dirty="0" smtClean="0"/>
              <a:t>11/09/2017</a:t>
            </a:r>
            <a:endParaRPr lang="en-US" dirty="0"/>
          </a:p>
        </p:txBody>
      </p:sp>
      <p:cxnSp>
        <p:nvCxnSpPr>
          <p:cNvPr id="5" name="Straight Arrow Connector 4"/>
          <p:cNvCxnSpPr/>
          <p:nvPr/>
        </p:nvCxnSpPr>
        <p:spPr>
          <a:xfrm flipH="1">
            <a:off x="4193689" y="3921118"/>
            <a:ext cx="385303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315200" y="3576918"/>
            <a:ext cx="73152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5" descr="Machine generated alternative text:&#10;Other Insurance Info &#10;Please identity if there is another health benefit plan whether ser,aces were paid or denied: &#10;Medicare &#10;Medicare Advantage &#10;Medicare but benefits have been exhausted or claim is for medical equipment, supplies, or oxygen, or other ser,ace that &#10;Medicare does not cover &#10;PPO/HMO (Other than a Medicaid Managed Care Organization) &#10;Other insurance &#10;Workers' Compensation &#10;None &#10;Medicare Claim Number: &#10;m m/dd/ccn &#10;*Other payer payment or denial date &#10;The following are not considered other health plans or insurance for New Mexico Medicaid recipients You do not need to report &#10;coverage of a Medicaid contracted Managed Care Organization, LH S or a Medicaid/Medicaid Fiscal Ag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36" y="1181528"/>
            <a:ext cx="10972800" cy="6010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5"/>
          <p:cNvSpPr>
            <a:spLocks noChangeArrowheads="1"/>
          </p:cNvSpPr>
          <p:nvPr/>
        </p:nvSpPr>
        <p:spPr bwMode="auto">
          <a:xfrm>
            <a:off x="7815733" y="3489016"/>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a:t>
            </a:r>
            <a:r>
              <a:rPr lang="en-US" sz="2000" dirty="0" smtClean="0">
                <a:solidFill>
                  <a:srgbClr val="C00000"/>
                </a:solidFill>
                <a:latin typeface="Arial" charset="0"/>
              </a:rPr>
              <a:t>indicate whether the Primary Insurance us a PPO/HMO or other insurance by selecting the appropriate option</a:t>
            </a:r>
            <a:endParaRPr lang="en-US" sz="2000" dirty="0">
              <a:latin typeface="Arial" charset="0"/>
            </a:endParaRPr>
          </a:p>
        </p:txBody>
      </p:sp>
      <p:sp>
        <p:nvSpPr>
          <p:cNvPr id="11" name="Rectangle 15"/>
          <p:cNvSpPr>
            <a:spLocks noChangeArrowheads="1"/>
          </p:cNvSpPr>
          <p:nvPr/>
        </p:nvSpPr>
        <p:spPr bwMode="auto">
          <a:xfrm>
            <a:off x="7761642" y="5217291"/>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where TPL is primary payer, be sure to fill in all required primary and secondary payer information</a:t>
            </a:r>
            <a:endParaRPr lang="en-US" sz="2000" dirty="0">
              <a:latin typeface="Arial" charset="0"/>
            </a:endParaRPr>
          </a:p>
        </p:txBody>
      </p:sp>
      <p:cxnSp>
        <p:nvCxnSpPr>
          <p:cNvPr id="6" name="Straight Arrow Connector 5"/>
          <p:cNvCxnSpPr/>
          <p:nvPr/>
        </p:nvCxnSpPr>
        <p:spPr>
          <a:xfrm flipH="1">
            <a:off x="6506262" y="3903607"/>
            <a:ext cx="130947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979506" y="4294597"/>
            <a:ext cx="4836227"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215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5842" y="472096"/>
            <a:ext cx="8704478" cy="808994"/>
          </a:xfrm>
          <a:prstGeom prst="rect">
            <a:avLst/>
          </a:prstGeom>
        </p:spPr>
        <p:txBody>
          <a:bodyPr wrap="none" lIns="130609" tIns="65305" rIns="130609" bIns="65305">
            <a:spAutoFit/>
          </a:bodyPr>
          <a:lstStyle/>
          <a:p>
            <a:r>
              <a:rPr lang="en-US" sz="4400" dirty="0">
                <a:latin typeface="+mj-lt"/>
              </a:rPr>
              <a:t>Claims Information – Attachments</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11/09/2017</a:t>
            </a:r>
            <a:endParaRPr lang="en-US" dirty="0"/>
          </a:p>
        </p:txBody>
      </p:sp>
      <p:pic>
        <p:nvPicPr>
          <p:cNvPr id="2" name="Picture 4" descr="Machine generated alternative text:&#10;Does the Claim have Attachments? @ &#10;Each attachment may have a maximum size of 5 MB. It's recommended to attach PDF, JPG, TIF, PMG, and Word document &#10;files. Please do not attach ZIP files, PowerPoint, Excel or password-protected files. &#10;Attachment 1 &#10;Attachment 2 &#10;Attachment 3 &#10;Attachment 4 &#10;Attachment 5 &#10;Select &#10;Select &#10;Select &#10;Select &#10;Sel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9" y="1818527"/>
            <a:ext cx="10847251" cy="57889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8"/>
          <p:cNvSpPr txBox="1">
            <a:spLocks noChangeArrowheads="1"/>
          </p:cNvSpPr>
          <p:nvPr/>
        </p:nvSpPr>
        <p:spPr bwMode="auto">
          <a:xfrm>
            <a:off x="11295150" y="3811561"/>
            <a:ext cx="2900680" cy="159382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Attach a copy of the EOB</a:t>
            </a:r>
          </a:p>
          <a:p>
            <a:r>
              <a:rPr lang="en-US" sz="1900" dirty="0">
                <a:solidFill>
                  <a:srgbClr val="C00000"/>
                </a:solidFill>
              </a:rPr>
              <a:t>along with the explanation</a:t>
            </a:r>
          </a:p>
          <a:p>
            <a:r>
              <a:rPr lang="en-US" sz="1900" dirty="0">
                <a:solidFill>
                  <a:srgbClr val="C00000"/>
                </a:solidFill>
              </a:rPr>
              <a:t>of denials page</a:t>
            </a:r>
          </a:p>
        </p:txBody>
      </p:sp>
    </p:spTree>
    <p:extLst>
      <p:ext uri="{BB962C8B-B14F-4D97-AF65-F5344CB8AC3E}">
        <p14:creationId xmlns:p14="http://schemas.microsoft.com/office/powerpoint/2010/main" val="1559512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47" y="2404175"/>
            <a:ext cx="13272761" cy="45671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85147" y="548640"/>
            <a:ext cx="13459968" cy="987552"/>
          </a:xfrm>
        </p:spPr>
        <p:txBody>
          <a:bodyPr/>
          <a:lstStyle/>
          <a:p>
            <a:pPr algn="l"/>
            <a:r>
              <a:rPr lang="en-US" sz="4400" dirty="0" smtClean="0">
                <a:ea typeface="Tahoma" pitchFamily="34" charset="0"/>
                <a:cs typeface="Tahoma" pitchFamily="34" charset="0"/>
              </a:rPr>
              <a:t>Primary Payer Insurance Information</a:t>
            </a:r>
            <a:endParaRPr lang="en-US" sz="4400" dirty="0"/>
          </a:p>
        </p:txBody>
      </p:sp>
      <p:sp>
        <p:nvSpPr>
          <p:cNvPr id="7" name="Rectangle 10"/>
          <p:cNvSpPr>
            <a:spLocks noChangeArrowheads="1"/>
          </p:cNvSpPr>
          <p:nvPr/>
        </p:nvSpPr>
        <p:spPr bwMode="auto">
          <a:xfrm>
            <a:off x="6949440" y="3484537"/>
            <a:ext cx="4389120" cy="36576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09" tIns="65305" rIns="130609" bIns="65305" anchor="ctr"/>
          <a:lstStyle/>
          <a:p>
            <a:pPr algn="ctr"/>
            <a:r>
              <a:rPr lang="en-US" sz="2000" dirty="0" smtClean="0">
                <a:solidFill>
                  <a:srgbClr val="C00000"/>
                </a:solidFill>
                <a:latin typeface="+mj-lt"/>
                <a:ea typeface="Tahoma" pitchFamily="34" charset="0"/>
                <a:cs typeface="Tahoma" pitchFamily="34" charset="0"/>
              </a:rPr>
              <a:t>Other Primary Insurance </a:t>
            </a:r>
            <a:r>
              <a:rPr lang="en-US" sz="2000" dirty="0">
                <a:solidFill>
                  <a:srgbClr val="C00000"/>
                </a:solidFill>
                <a:latin typeface="+mj-lt"/>
                <a:ea typeface="Tahoma" pitchFamily="34" charset="0"/>
                <a:cs typeface="Tahoma" pitchFamily="34" charset="0"/>
              </a:rPr>
              <a:t>Payment </a:t>
            </a:r>
          </a:p>
        </p:txBody>
      </p:sp>
      <p:sp>
        <p:nvSpPr>
          <p:cNvPr id="8" name="Rectangle 10"/>
          <p:cNvSpPr>
            <a:spLocks noChangeArrowheads="1"/>
          </p:cNvSpPr>
          <p:nvPr/>
        </p:nvSpPr>
        <p:spPr bwMode="auto">
          <a:xfrm>
            <a:off x="6583680" y="4018422"/>
            <a:ext cx="4754880" cy="72934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09" tIns="65305" rIns="130609" bIns="65305" anchor="ctr"/>
          <a:lstStyle/>
          <a:p>
            <a:pPr algn="ctr"/>
            <a:r>
              <a:rPr lang="en-US" sz="2000" dirty="0">
                <a:solidFill>
                  <a:srgbClr val="C00000"/>
                </a:solidFill>
                <a:latin typeface="+mj-lt"/>
                <a:ea typeface="Tahoma" pitchFamily="34" charset="0"/>
                <a:cs typeface="Tahoma" pitchFamily="34" charset="0"/>
              </a:rPr>
              <a:t>Co-pay/Co-insurance/</a:t>
            </a:r>
          </a:p>
          <a:p>
            <a:pPr algn="ctr"/>
            <a:r>
              <a:rPr lang="en-US" sz="2000" smtClean="0">
                <a:solidFill>
                  <a:srgbClr val="C00000"/>
                </a:solidFill>
                <a:latin typeface="+mj-lt"/>
                <a:ea typeface="Tahoma" pitchFamily="34" charset="0"/>
                <a:cs typeface="Tahoma" pitchFamily="34" charset="0"/>
              </a:rPr>
              <a:t>Deductible/Patient Responsibility</a:t>
            </a:r>
            <a:endParaRPr lang="en-US" sz="2000" dirty="0">
              <a:solidFill>
                <a:srgbClr val="C00000"/>
              </a:solidFill>
              <a:latin typeface="+mj-lt"/>
              <a:ea typeface="Tahoma" pitchFamily="34" charset="0"/>
              <a:cs typeface="Tahoma" pitchFamily="34" charset="0"/>
            </a:endParaRPr>
          </a:p>
        </p:txBody>
      </p:sp>
      <p:cxnSp>
        <p:nvCxnSpPr>
          <p:cNvPr id="9" name="Straight Arrow Connector 8"/>
          <p:cNvCxnSpPr/>
          <p:nvPr/>
        </p:nvCxnSpPr>
        <p:spPr bwMode="auto">
          <a:xfrm flipH="1">
            <a:off x="5734756" y="3632925"/>
            <a:ext cx="1214684"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0" name="Straight Arrow Connector 9"/>
          <p:cNvCxnSpPr/>
          <p:nvPr/>
        </p:nvCxnSpPr>
        <p:spPr bwMode="auto">
          <a:xfrm flipH="1">
            <a:off x="5608320" y="4330534"/>
            <a:ext cx="97536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1" name="TextBox 10"/>
          <p:cNvSpPr txBox="1"/>
          <p:nvPr/>
        </p:nvSpPr>
        <p:spPr>
          <a:xfrm>
            <a:off x="685147" y="4507702"/>
            <a:ext cx="486587" cy="663878"/>
          </a:xfrm>
          <a:prstGeom prst="rect">
            <a:avLst/>
          </a:prstGeom>
          <a:noFill/>
        </p:spPr>
        <p:txBody>
          <a:bodyPr wrap="none" lIns="130609" tIns="130609" rIns="130609" bIns="130609" rtlCol="0">
            <a:spAutoFit/>
          </a:bodyPr>
          <a:lstStyle/>
          <a:p>
            <a:r>
              <a:rPr lang="en-US" b="1" dirty="0" smtClean="0">
                <a:solidFill>
                  <a:schemeClr val="tx1"/>
                </a:solidFill>
                <a:latin typeface="+mn-lt"/>
              </a:rPr>
              <a:t>X</a:t>
            </a:r>
          </a:p>
        </p:txBody>
      </p:sp>
      <p:sp>
        <p:nvSpPr>
          <p:cNvPr id="3" name="Date Placeholder 2"/>
          <p:cNvSpPr>
            <a:spLocks noGrp="1"/>
          </p:cNvSpPr>
          <p:nvPr>
            <p:ph type="dt" sz="half" idx="2"/>
          </p:nvPr>
        </p:nvSpPr>
        <p:spPr/>
        <p:txBody>
          <a:bodyPr/>
          <a:lstStyle/>
          <a:p>
            <a:pPr>
              <a:defRPr/>
            </a:pPr>
            <a:r>
              <a:rPr lang="en-US" smtClean="0"/>
              <a:t>3/22/2018</a:t>
            </a:r>
            <a:endParaRPr lang="en-US" dirty="0"/>
          </a:p>
        </p:txBody>
      </p:sp>
      <p:sp>
        <p:nvSpPr>
          <p:cNvPr id="13" name="Rectangle 12"/>
          <p:cNvSpPr/>
          <p:nvPr/>
        </p:nvSpPr>
        <p:spPr>
          <a:xfrm>
            <a:off x="6827520" y="593766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cxnSp>
        <p:nvCxnSpPr>
          <p:cNvPr id="14" name="Straight Connector 13"/>
          <p:cNvCxnSpPr>
            <a:stCxn id="13" idx="1"/>
          </p:cNvCxnSpPr>
          <p:nvPr/>
        </p:nvCxnSpPr>
        <p:spPr>
          <a:xfrm flipH="1" flipV="1">
            <a:off x="1172974" y="4867799"/>
            <a:ext cx="5654546" cy="1361994"/>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bwMode="auto">
          <a:xfrm>
            <a:off x="349867" y="4747766"/>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Tree>
    <p:extLst>
      <p:ext uri="{BB962C8B-B14F-4D97-AF65-F5344CB8AC3E}">
        <p14:creationId xmlns:p14="http://schemas.microsoft.com/office/powerpoint/2010/main" val="448676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t>Medicare Primary </a:t>
            </a:r>
            <a:r>
              <a:rPr lang="en-US" dirty="0">
                <a:solidFill>
                  <a:schemeClr val="tx1"/>
                </a:solidFill>
              </a:rPr>
              <a:t>Web Portal </a:t>
            </a:r>
            <a:r>
              <a:rPr lang="en-US" dirty="0" smtClean="0"/>
              <a:t>Claim Submission</a:t>
            </a:r>
            <a:endParaRPr lang="en-US" dirty="0"/>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10961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1" y="349698"/>
            <a:ext cx="11465563" cy="987552"/>
          </a:xfrm>
        </p:spPr>
        <p:txBody>
          <a:bodyPr/>
          <a:lstStyle/>
          <a:p>
            <a:pPr algn="l"/>
            <a:r>
              <a:rPr lang="en-US" sz="4400" dirty="0"/>
              <a:t>Medicare Primary Claims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 y="1600203"/>
            <a:ext cx="12557760" cy="55778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defRPr/>
            </a:pPr>
            <a:r>
              <a:rPr lang="en-US" smtClean="0"/>
              <a:t>3/22/2018</a:t>
            </a:r>
            <a:endParaRP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 y="1600202"/>
            <a:ext cx="12557760" cy="557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49355" y="2477228"/>
            <a:ext cx="7307620" cy="879322"/>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rPr>
              <a:t>Indicate “Medicare” on Medicare Crossover claim OR </a:t>
            </a:r>
          </a:p>
          <a:p>
            <a:r>
              <a:rPr lang="en-US" sz="2000" dirty="0" smtClean="0">
                <a:solidFill>
                  <a:srgbClr val="C00000"/>
                </a:solidFill>
              </a:rPr>
              <a:t>“Medicare Advantage” </a:t>
            </a:r>
            <a:r>
              <a:rPr lang="en-US" sz="2000" dirty="0">
                <a:solidFill>
                  <a:srgbClr val="C00000"/>
                </a:solidFill>
              </a:rPr>
              <a:t>for Medicare  Replacement Plan claims</a:t>
            </a:r>
          </a:p>
        </p:txBody>
      </p:sp>
    </p:spTree>
    <p:extLst>
      <p:ext uri="{BB962C8B-B14F-4D97-AF65-F5344CB8AC3E}">
        <p14:creationId xmlns:p14="http://schemas.microsoft.com/office/powerpoint/2010/main" val="665515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360" y="731523"/>
            <a:ext cx="10972800" cy="839772"/>
          </a:xfrm>
          <a:prstGeom prst="rect">
            <a:avLst/>
          </a:prstGeom>
        </p:spPr>
        <p:txBody>
          <a:bodyPr wrap="square" lIns="130609" tIns="65305" rIns="130609" bIns="65305">
            <a:spAutoFit/>
          </a:bodyPr>
          <a:lstStyle/>
          <a:p>
            <a:r>
              <a:rPr lang="en-US" sz="4400" dirty="0">
                <a:latin typeface="+mj-lt"/>
              </a:rPr>
              <a:t>Medicare Primary– Attachments</a:t>
            </a:r>
          </a:p>
        </p:txBody>
      </p:sp>
      <p:sp>
        <p:nvSpPr>
          <p:cNvPr id="5" name="Date Placeholder 4"/>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smtClean="0"/>
              <a:t>3/22/2018</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24" y="1734580"/>
            <a:ext cx="10737072" cy="58729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809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065" y="457200"/>
            <a:ext cx="12075163" cy="987552"/>
          </a:xfrm>
        </p:spPr>
        <p:txBody>
          <a:bodyPr/>
          <a:lstStyle/>
          <a:p>
            <a:pPr algn="l"/>
            <a:r>
              <a:rPr lang="en-US" sz="4400" dirty="0"/>
              <a:t>Medicare Primary Claims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2011683"/>
            <a:ext cx="13289280" cy="5029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96436" y="4383523"/>
            <a:ext cx="486587" cy="663878"/>
          </a:xfrm>
          <a:prstGeom prst="rect">
            <a:avLst/>
          </a:prstGeom>
          <a:noFill/>
        </p:spPr>
        <p:txBody>
          <a:bodyPr wrap="none" lIns="130609" tIns="130609" rIns="130609" bIns="130609" rtlCol="0">
            <a:spAutoFit/>
          </a:bodyPr>
          <a:lstStyle/>
          <a:p>
            <a:r>
              <a:rPr lang="en-US" b="1" dirty="0" smtClean="0">
                <a:solidFill>
                  <a:schemeClr val="tx1"/>
                </a:solidFill>
                <a:latin typeface="+mn-lt"/>
              </a:rPr>
              <a:t>X</a:t>
            </a:r>
          </a:p>
        </p:txBody>
      </p:sp>
      <p:sp>
        <p:nvSpPr>
          <p:cNvPr id="3" name="TextBox 2"/>
          <p:cNvSpPr txBox="1"/>
          <p:nvPr/>
        </p:nvSpPr>
        <p:spPr>
          <a:xfrm>
            <a:off x="6096004" y="2489981"/>
            <a:ext cx="6716369" cy="879322"/>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rPr>
              <a:t>Only Indicate Total charge on Medicare Crossover  claim</a:t>
            </a:r>
          </a:p>
          <a:p>
            <a:r>
              <a:rPr lang="en-US" sz="2000" dirty="0">
                <a:solidFill>
                  <a:srgbClr val="C00000"/>
                </a:solidFill>
              </a:rPr>
              <a:t>Leave the Prior Payment </a:t>
            </a:r>
            <a:r>
              <a:rPr lang="en-US" sz="2000">
                <a:solidFill>
                  <a:srgbClr val="C00000"/>
                </a:solidFill>
              </a:rPr>
              <a:t>Amount </a:t>
            </a:r>
            <a:r>
              <a:rPr lang="en-US" sz="2000" smtClean="0">
                <a:solidFill>
                  <a:srgbClr val="C00000"/>
                </a:solidFill>
              </a:rPr>
              <a:t>Blank</a:t>
            </a:r>
            <a:endParaRPr lang="en-US" sz="2000" dirty="0">
              <a:solidFill>
                <a:srgbClr val="C00000"/>
              </a:solidFill>
            </a:endParaRPr>
          </a:p>
        </p:txBody>
      </p:sp>
      <p:cxnSp>
        <p:nvCxnSpPr>
          <p:cNvPr id="6" name="Straight Arrow Connector 5"/>
          <p:cNvCxnSpPr/>
          <p:nvPr/>
        </p:nvCxnSpPr>
        <p:spPr bwMode="auto">
          <a:xfrm>
            <a:off x="8534400" y="4206240"/>
            <a:ext cx="1463040" cy="1097280"/>
          </a:xfrm>
          <a:prstGeom prst="straightConnector1">
            <a:avLst/>
          </a:prstGeom>
          <a:solidFill>
            <a:schemeClr val="accent1"/>
          </a:solidFill>
          <a:ln w="9525" cap="flat" cmpd="sng" algn="ctr">
            <a:noFill/>
            <a:prstDash val="solid"/>
            <a:round/>
            <a:headEnd type="none" w="med" len="med"/>
            <a:tailEnd type="arrow"/>
          </a:ln>
          <a:effectLst/>
        </p:spPr>
      </p:cxnSp>
      <p:cxnSp>
        <p:nvCxnSpPr>
          <p:cNvPr id="14" name="Straight Arrow Connector 13"/>
          <p:cNvCxnSpPr>
            <a:stCxn id="3" idx="1"/>
          </p:cNvCxnSpPr>
          <p:nvPr/>
        </p:nvCxnSpPr>
        <p:spPr bwMode="auto">
          <a:xfrm flipH="1" flipV="1">
            <a:off x="5242562" y="2859314"/>
            <a:ext cx="853442" cy="70328"/>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5" name="Date Placeholder 4"/>
          <p:cNvSpPr>
            <a:spLocks noGrp="1"/>
          </p:cNvSpPr>
          <p:nvPr>
            <p:ph type="dt" sz="half" idx="2"/>
          </p:nvPr>
        </p:nvSpPr>
        <p:spPr/>
        <p:txBody>
          <a:bodyPr/>
          <a:lstStyle/>
          <a:p>
            <a:pPr>
              <a:defRPr/>
            </a:pPr>
            <a:r>
              <a:rPr lang="en-US" smtClean="0"/>
              <a:t>3/22/2018</a:t>
            </a:r>
            <a:endParaRPr lang="en-US" dirty="0"/>
          </a:p>
        </p:txBody>
      </p:sp>
      <p:cxnSp>
        <p:nvCxnSpPr>
          <p:cNvPr id="10" name="Straight Connector 9"/>
          <p:cNvCxnSpPr>
            <a:stCxn id="13" idx="1"/>
          </p:cNvCxnSpPr>
          <p:nvPr/>
        </p:nvCxnSpPr>
        <p:spPr>
          <a:xfrm flipH="1" flipV="1">
            <a:off x="1172974" y="4867799"/>
            <a:ext cx="5654546" cy="1328741"/>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827520" y="5904407"/>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sp>
        <p:nvSpPr>
          <p:cNvPr id="15" name="Right Arrow 14"/>
          <p:cNvSpPr/>
          <p:nvPr/>
        </p:nvSpPr>
        <p:spPr bwMode="auto">
          <a:xfrm>
            <a:off x="349867" y="4600593"/>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2" name="TextBox 11"/>
          <p:cNvSpPr txBox="1"/>
          <p:nvPr/>
        </p:nvSpPr>
        <p:spPr>
          <a:xfrm>
            <a:off x="7506150" y="3808257"/>
            <a:ext cx="3069281" cy="571546"/>
          </a:xfrm>
          <a:prstGeom prst="rect">
            <a:avLst/>
          </a:prstGeom>
          <a:solidFill>
            <a:schemeClr val="bg1"/>
          </a:solidFill>
          <a:ln w="19050">
            <a:solidFill>
              <a:srgbClr val="C0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the</a:t>
            </a:r>
            <a:r>
              <a:rPr lang="en-US" sz="2000" dirty="0">
                <a:solidFill>
                  <a:srgbClr val="34BCBA"/>
                </a:solidFill>
                <a:ea typeface="Tahoma" pitchFamily="34" charset="0"/>
                <a:cs typeface="Tahoma" pitchFamily="34" charset="0"/>
              </a:rPr>
              <a:t> </a:t>
            </a:r>
            <a:r>
              <a:rPr lang="en-US" sz="2000" dirty="0">
                <a:solidFill>
                  <a:srgbClr val="C00000"/>
                </a:solidFill>
                <a:ea typeface="Tahoma" pitchFamily="34" charset="0"/>
                <a:cs typeface="Tahoma" pitchFamily="34" charset="0"/>
              </a:rPr>
              <a:t>Amount Due</a:t>
            </a:r>
          </a:p>
        </p:txBody>
      </p:sp>
      <p:cxnSp>
        <p:nvCxnSpPr>
          <p:cNvPr id="17" name="Straight Arrow Connector 16"/>
          <p:cNvCxnSpPr/>
          <p:nvPr/>
        </p:nvCxnSpPr>
        <p:spPr bwMode="auto">
          <a:xfrm flipH="1">
            <a:off x="5554133" y="4151947"/>
            <a:ext cx="1952017"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6098161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3/22/2018</a:t>
            </a:r>
            <a:endParaRPr lang="en-US"/>
          </a:p>
        </p:txBody>
      </p:sp>
      <p:sp>
        <p:nvSpPr>
          <p:cNvPr id="9" name="Rectangle 2"/>
          <p:cNvSpPr>
            <a:spLocks noGrp="1" noChangeArrowheads="1"/>
          </p:cNvSpPr>
          <p:nvPr>
            <p:ph type="title"/>
          </p:nvPr>
        </p:nvSpPr>
        <p:spPr>
          <a:xfrm>
            <a:off x="625476" y="1401082"/>
            <a:ext cx="12604750" cy="725488"/>
          </a:xfrm>
          <a:noFill/>
        </p:spPr>
        <p:txBody>
          <a:bodyPr/>
          <a:lstStyle/>
          <a:p>
            <a:r>
              <a:rPr lang="en-US" sz="4400" dirty="0"/>
              <a:t>CMS 1500 Tips</a:t>
            </a:r>
            <a:endParaRPr lang="en-US" sz="4400" dirty="0" smtClean="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FFFE"/>
              </a:solidFill>
            </a:endParaRPr>
          </a:p>
        </p:txBody>
      </p:sp>
      <p:sp>
        <p:nvSpPr>
          <p:cNvPr id="12" name="Content Placeholder 2"/>
          <p:cNvSpPr txBox="1">
            <a:spLocks/>
          </p:cNvSpPr>
          <p:nvPr/>
        </p:nvSpPr>
        <p:spPr>
          <a:xfrm>
            <a:off x="904878" y="2276476"/>
            <a:ext cx="6324600" cy="25908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66" indent="-342866" defTabSz="457154">
              <a:buFont typeface="Wingdings" panose="05000000000000000000" pitchFamily="2" charset="2"/>
              <a:buChar char="ü"/>
            </a:pPr>
            <a:endParaRPr lang="en-US" dirty="0">
              <a:solidFill>
                <a:schemeClr val="tx1"/>
              </a:solidFill>
              <a:latin typeface="Arial"/>
            </a:endParaRPr>
          </a:p>
          <a:p>
            <a:pPr marL="511124" lvl="1" indent="-342866" defTabSz="457154">
              <a:lnSpc>
                <a:spcPct val="150000"/>
              </a:lnSpc>
            </a:pPr>
            <a:r>
              <a:rPr lang="en-US" sz="2000" dirty="0">
                <a:latin typeface="Arial"/>
              </a:rPr>
              <a:t>Utilize a TCN for proof of Timely Filing</a:t>
            </a:r>
          </a:p>
          <a:p>
            <a:pPr marL="511124" lvl="1" indent="-342866" defTabSz="457154">
              <a:lnSpc>
                <a:spcPct val="150000"/>
              </a:lnSpc>
            </a:pPr>
            <a:r>
              <a:rPr lang="en-US" sz="2000" dirty="0">
                <a:latin typeface="Arial"/>
              </a:rPr>
              <a:t>Attach EOBs if other insurance is primary</a:t>
            </a:r>
          </a:p>
          <a:p>
            <a:pPr marL="511124" lvl="1" indent="-342866" defTabSz="457154">
              <a:lnSpc>
                <a:spcPct val="150000"/>
              </a:lnSpc>
            </a:pPr>
            <a:r>
              <a:rPr lang="en-US" sz="2000" dirty="0">
                <a:latin typeface="Arial"/>
              </a:rPr>
              <a:t>Attach any required documentation</a:t>
            </a:r>
          </a:p>
        </p:txBody>
      </p:sp>
    </p:spTree>
    <p:extLst>
      <p:ext uri="{BB962C8B-B14F-4D97-AF65-F5344CB8AC3E}">
        <p14:creationId xmlns:p14="http://schemas.microsoft.com/office/powerpoint/2010/main" val="10316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smtClean="0"/>
              <a:t>Getting Access to Bill on the Web Portal</a:t>
            </a:r>
            <a:endParaRPr lang="en-US" sz="4400" dirty="0"/>
          </a:p>
        </p:txBody>
      </p:sp>
      <p:sp>
        <p:nvSpPr>
          <p:cNvPr id="3" name="Date Placeholder 2"/>
          <p:cNvSpPr>
            <a:spLocks noGrp="1"/>
          </p:cNvSpPr>
          <p:nvPr>
            <p:ph type="dt" sz="half" idx="10"/>
          </p:nvPr>
        </p:nvSpPr>
        <p:spPr/>
        <p:txBody>
          <a:bodyPr/>
          <a:lstStyle/>
          <a:p>
            <a:r>
              <a:rPr lang="en-US" smtClean="0"/>
              <a:t>3/22/2018</a:t>
            </a:r>
            <a:endParaRPr lang="en-US" dirty="0"/>
          </a:p>
        </p:txBody>
      </p:sp>
      <p:sp>
        <p:nvSpPr>
          <p:cNvPr id="5" name="Text Placeholder 4"/>
          <p:cNvSpPr>
            <a:spLocks noGrp="1"/>
          </p:cNvSpPr>
          <p:nvPr>
            <p:ph type="body" sz="quarter" idx="13"/>
          </p:nvPr>
        </p:nvSpPr>
        <p:spPr>
          <a:xfrm>
            <a:off x="520700" y="2260600"/>
            <a:ext cx="12872572" cy="2897027"/>
          </a:xfrm>
        </p:spPr>
        <p:txBody>
          <a:bodyPr/>
          <a:lstStyle/>
          <a:p>
            <a:pPr marL="342900" indent="-342900">
              <a:buFont typeface="Arial" panose="020B0604020202020204" pitchFamily="34" charset="0"/>
              <a:buChar char="•"/>
            </a:pPr>
            <a:r>
              <a:rPr lang="en-US" altLang="en-US" dirty="0" smtClean="0"/>
              <a:t>If you are currently not registered on to the New Mexico Medicaid Web Portal you can create an account using either your active New Mexico Medicaid Provider ID or your NPI using the </a:t>
            </a:r>
            <a:r>
              <a:rPr lang="en-US" altLang="en-US" dirty="0"/>
              <a:t>following link: </a:t>
            </a:r>
            <a:r>
              <a:rPr lang="en-US" altLang="en-US" dirty="0">
                <a:hlinkClick r:id="rId2"/>
              </a:rPr>
              <a:t>https://</a:t>
            </a:r>
            <a:r>
              <a:rPr lang="en-US" altLang="en-US" dirty="0" smtClean="0">
                <a:hlinkClick r:id="rId2"/>
              </a:rPr>
              <a:t>nmmedicaid.portal.conduent.com/webportal/webRegistration/webRegStart</a:t>
            </a:r>
            <a:r>
              <a:rPr lang="en-US" altLang="en-US" dirty="0" smtClean="0"/>
              <a:t> </a:t>
            </a:r>
          </a:p>
          <a:p>
            <a:pPr marL="342900" indent="-342900">
              <a:buFont typeface="Arial" panose="020B0604020202020204" pitchFamily="34" charset="0"/>
              <a:buChar char="•"/>
            </a:pPr>
            <a:r>
              <a:rPr lang="en-US" altLang="en-US" dirty="0" smtClean="0"/>
              <a:t>If your New Mexico Provider ID or NPI is currently registered on the New Mexico Medicaid Web Portal but you do not have access to log in to the Web Portal please contact your Master Administrator.</a:t>
            </a:r>
          </a:p>
          <a:p>
            <a:pPr marL="342900" indent="-342900">
              <a:buFont typeface="Arial" panose="020B0604020202020204" pitchFamily="34" charset="0"/>
              <a:buChar char="•"/>
            </a:pPr>
            <a:r>
              <a:rPr lang="en-US" altLang="en-US" dirty="0" smtClean="0"/>
              <a:t>If you do not know if your Provider ID or NPI is registered on the New Mexico Medicaid Web Portal or if you do not know who your Master Administrator is, you can contact the HIPAA Helpdesk for further assistance at 1-800-299-7304 option 6, followed by option 4 or by email at </a:t>
            </a:r>
            <a:r>
              <a:rPr lang="en-US" altLang="en-US" dirty="0" smtClean="0">
                <a:hlinkClick r:id="rId3"/>
              </a:rPr>
              <a:t>HIPAA.Desk.NM@Conduent.com</a:t>
            </a:r>
            <a:r>
              <a:rPr lang="en-US" altLang="en-US" dirty="0" smtClean="0"/>
              <a:t>. </a:t>
            </a:r>
            <a:endParaRPr lang="en-US" altLang="en-US" dirty="0"/>
          </a:p>
        </p:txBody>
      </p:sp>
    </p:spTree>
    <p:extLst>
      <p:ext uri="{BB962C8B-B14F-4D97-AF65-F5344CB8AC3E}">
        <p14:creationId xmlns:p14="http://schemas.microsoft.com/office/powerpoint/2010/main" val="3903071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3/22/2018</a:t>
            </a:r>
            <a:endParaRPr lang="en-US"/>
          </a:p>
        </p:txBody>
      </p:sp>
      <p:sp>
        <p:nvSpPr>
          <p:cNvPr id="9" name="Rectangle 2"/>
          <p:cNvSpPr>
            <a:spLocks noGrp="1" noChangeArrowheads="1"/>
          </p:cNvSpPr>
          <p:nvPr>
            <p:ph type="title"/>
          </p:nvPr>
        </p:nvSpPr>
        <p:spPr>
          <a:xfrm>
            <a:off x="641351" y="1362052"/>
            <a:ext cx="12604750" cy="725488"/>
          </a:xfrm>
          <a:noFill/>
        </p:spPr>
        <p:txBody>
          <a:bodyPr/>
          <a:lstStyle/>
          <a:p>
            <a:r>
              <a:rPr lang="en-US" sz="4400" dirty="0"/>
              <a:t>Summary</a:t>
            </a:r>
            <a:endParaRPr lang="en-US" sz="8000" dirty="0" smtClean="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FFFE"/>
              </a:solidFill>
            </a:endParaRPr>
          </a:p>
        </p:txBody>
      </p:sp>
      <p:sp>
        <p:nvSpPr>
          <p:cNvPr id="3" name="Rectangle 2"/>
          <p:cNvSpPr/>
          <p:nvPr/>
        </p:nvSpPr>
        <p:spPr>
          <a:xfrm>
            <a:off x="771526" y="2185511"/>
            <a:ext cx="9610724" cy="958660"/>
          </a:xfrm>
          <a:prstGeom prst="rect">
            <a:avLst/>
          </a:prstGeom>
        </p:spPr>
        <p:txBody>
          <a:bodyPr wrap="square">
            <a:spAutoFit/>
          </a:bodyPr>
          <a:lstStyle/>
          <a:p>
            <a:pPr marL="0" marR="0" lvl="0" indent="0" defTabSz="457200" eaLnBrk="1" fontAlgn="auto"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dirty="0" smtClean="0">
                <a:ln>
                  <a:noFill/>
                </a:ln>
                <a:effectLst/>
                <a:uLnTx/>
                <a:uFillTx/>
              </a:rPr>
              <a:t>Provided general billing guidelines for direct data entry submission of the CMS 1500 claim form for the below coverage scenarios. </a:t>
            </a:r>
          </a:p>
        </p:txBody>
      </p:sp>
      <p:sp>
        <p:nvSpPr>
          <p:cNvPr id="12" name="Rectangle 11"/>
          <p:cNvSpPr/>
          <p:nvPr/>
        </p:nvSpPr>
        <p:spPr>
          <a:xfrm>
            <a:off x="847726" y="3201174"/>
            <a:ext cx="6096000" cy="4051994"/>
          </a:xfrm>
          <a:prstGeom prst="rect">
            <a:avLst/>
          </a:prstGeom>
        </p:spPr>
        <p:txBody>
          <a:bodyPr wrap="square">
            <a:noAutofit/>
          </a:bodyPr>
          <a:lstStyle/>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smtClean="0">
                <a:ln>
                  <a:noFill/>
                </a:ln>
                <a:effectLst/>
                <a:uLnTx/>
                <a:uFillTx/>
              </a:rPr>
              <a:t>Add/Manage </a:t>
            </a:r>
            <a:r>
              <a:rPr kumimoji="0" lang="en-US" sz="2000" b="0" i="0" u="none" strike="noStrike" kern="0" cap="none" spc="0" normalizeH="0" baseline="0" noProof="0" dirty="0">
                <a:ln>
                  <a:noFill/>
                </a:ln>
                <a:effectLst/>
                <a:uLnTx/>
                <a:uFillTx/>
              </a:rPr>
              <a:t>Templates</a:t>
            </a: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Medicaid Primary Claims</a:t>
            </a: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Medicaid </a:t>
            </a:r>
            <a:r>
              <a:rPr kumimoji="0" lang="en-US" sz="2000" b="0" i="0" u="none" strike="noStrike" kern="0" cap="none" spc="0" normalizeH="0" baseline="0" noProof="0" dirty="0" smtClean="0">
                <a:ln>
                  <a:noFill/>
                </a:ln>
                <a:effectLst/>
                <a:uLnTx/>
                <a:uFillTx/>
              </a:rPr>
              <a:t>Third </a:t>
            </a:r>
            <a:r>
              <a:rPr kumimoji="0" lang="en-US" sz="2000" b="0" i="0" u="none" strike="noStrike" kern="0" cap="none" spc="0" normalizeH="0" baseline="0" noProof="0" dirty="0">
                <a:ln>
                  <a:noFill/>
                </a:ln>
                <a:effectLst/>
                <a:uLnTx/>
                <a:uFillTx/>
              </a:rPr>
              <a:t>Party </a:t>
            </a:r>
            <a:r>
              <a:rPr kumimoji="0" lang="en-US" sz="2000" b="0" i="0" u="none" strike="noStrike" kern="0" cap="none" spc="0" normalizeH="0" baseline="0" noProof="0" dirty="0" smtClean="0">
                <a:ln>
                  <a:noFill/>
                </a:ln>
                <a:effectLst/>
                <a:uLnTx/>
                <a:uFillTx/>
              </a:rPr>
              <a:t>Liability </a:t>
            </a:r>
            <a:r>
              <a:rPr kumimoji="0" lang="en-US" sz="2000" b="0" i="0" u="none" strike="noStrike" kern="0" cap="none" spc="0" normalizeH="0" baseline="0" noProof="0" dirty="0">
                <a:ln>
                  <a:noFill/>
                </a:ln>
                <a:effectLst/>
                <a:uLnTx/>
                <a:uFillTx/>
              </a:rPr>
              <a:t>(</a:t>
            </a:r>
            <a:r>
              <a:rPr kumimoji="0" lang="en-US" sz="2000" b="0" i="0" u="none" strike="noStrike" kern="0" cap="none" spc="0" normalizeH="0" baseline="0" noProof="0" dirty="0" smtClean="0">
                <a:ln>
                  <a:noFill/>
                </a:ln>
                <a:effectLst/>
                <a:uLnTx/>
                <a:uFillTx/>
              </a:rPr>
              <a:t>TPL)</a:t>
            </a:r>
            <a:r>
              <a:rPr kumimoji="0" lang="en-US" sz="2000" b="0" i="0" u="none" strike="noStrike" kern="0" cap="none" spc="0" normalizeH="0" baseline="0" noProof="0" dirty="0">
                <a:ln>
                  <a:noFill/>
                </a:ln>
                <a:effectLst/>
                <a:uLnTx/>
                <a:uFillTx/>
              </a:rPr>
              <a:t> </a:t>
            </a:r>
            <a:r>
              <a:rPr kumimoji="0" lang="en-US" sz="2000" b="0" i="0" u="none" strike="noStrike" kern="0" cap="none" spc="0" normalizeH="0" baseline="0" noProof="0" dirty="0" smtClean="0">
                <a:ln>
                  <a:noFill/>
                </a:ln>
                <a:effectLst/>
                <a:uLnTx/>
                <a:uFillTx/>
              </a:rPr>
              <a:t>Claims</a:t>
            </a:r>
            <a:endParaRPr kumimoji="0" lang="en-US" sz="2000" b="0" i="0" u="none" strike="noStrike" kern="0" cap="none" spc="0" normalizeH="0" baseline="0" noProof="0" dirty="0">
              <a:ln>
                <a:noFill/>
              </a:ln>
              <a:effectLst/>
              <a:uLnTx/>
              <a:uFillTx/>
            </a:endParaRP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PPO/HMO </a:t>
            </a:r>
            <a:r>
              <a:rPr kumimoji="0" lang="en-US" sz="2000" b="0" i="0" u="none" strike="noStrike" kern="0" cap="none" spc="0" normalizeH="0" baseline="0" noProof="0" dirty="0" smtClean="0">
                <a:ln>
                  <a:noFill/>
                </a:ln>
                <a:effectLst/>
                <a:uLnTx/>
                <a:uFillTx/>
              </a:rPr>
              <a:t>Claims</a:t>
            </a:r>
            <a:endParaRPr kumimoji="0" lang="en-US" sz="2000" b="0" i="0" u="none" strike="noStrike" kern="0" cap="none" spc="0" normalizeH="0" baseline="0" noProof="0" dirty="0">
              <a:ln>
                <a:noFill/>
              </a:ln>
              <a:effectLst/>
              <a:uLnTx/>
              <a:uFillTx/>
            </a:endParaRPr>
          </a:p>
          <a:p>
            <a:pPr marL="344488" marR="0" lvl="1" indent="-342900" defTabSz="914400" eaLnBrk="1" fontAlgn="base" latinLnBrk="0" hangingPunct="1">
              <a:lnSpc>
                <a:spcPct val="150000"/>
              </a:lnSpc>
              <a:spcBef>
                <a:spcPts val="600"/>
              </a:spcBef>
              <a:spcAft>
                <a:spcPts val="600"/>
              </a:spcAft>
              <a:buClrTx/>
              <a:buSzPct val="75000"/>
              <a:buFont typeface="Arial" panose="020B0604020202020204" pitchFamily="34" charset="0"/>
              <a:buChar char="•"/>
              <a:tabLst/>
              <a:defRPr/>
            </a:pPr>
            <a:r>
              <a:rPr kumimoji="0" lang="en-US" sz="2000" b="0" i="0" u="none" strike="noStrike" kern="0" cap="none" spc="0" normalizeH="0" baseline="0" noProof="0" dirty="0">
                <a:ln>
                  <a:noFill/>
                </a:ln>
                <a:effectLst/>
                <a:uLnTx/>
                <a:uFillTx/>
              </a:rPr>
              <a:t>Medicare Primary </a:t>
            </a:r>
            <a:r>
              <a:rPr kumimoji="0" lang="en-US" sz="2000" b="0" i="0" u="none" strike="noStrike" kern="0" cap="none" spc="0" normalizeH="0" baseline="0" noProof="0" dirty="0" smtClean="0">
                <a:ln>
                  <a:noFill/>
                </a:ln>
                <a:effectLst/>
                <a:uLnTx/>
                <a:uFillTx/>
              </a:rPr>
              <a:t>(Crossovers) Medicare Replacement Plan Claims</a:t>
            </a:r>
            <a:endParaRPr kumimoji="0" lang="en-US" sz="20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33071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smtClean="0"/>
              <a:t>3/22/2018</a:t>
            </a:r>
            <a:endParaRPr lang="en-US"/>
          </a:p>
        </p:txBody>
      </p:sp>
      <p:sp>
        <p:nvSpPr>
          <p:cNvPr id="9" name="Rectangle 2"/>
          <p:cNvSpPr>
            <a:spLocks noGrp="1" noChangeArrowheads="1"/>
          </p:cNvSpPr>
          <p:nvPr>
            <p:ph type="title"/>
          </p:nvPr>
        </p:nvSpPr>
        <p:spPr>
          <a:xfrm>
            <a:off x="625477" y="1401761"/>
            <a:ext cx="12604750" cy="725488"/>
          </a:xfrm>
          <a:noFill/>
        </p:spPr>
        <p:txBody>
          <a:bodyPr/>
          <a:lstStyle/>
          <a:p>
            <a:r>
              <a:rPr lang="en-US" sz="4400" dirty="0"/>
              <a:t>New Mexico Medicaid Resources</a:t>
            </a:r>
            <a:endParaRPr lang="en-US" sz="4400" dirty="0" smtClean="0"/>
          </a:p>
        </p:txBody>
      </p:sp>
      <p:sp>
        <p:nvSpPr>
          <p:cNvPr id="10" name="Rectangle 3"/>
          <p:cNvSpPr txBox="1">
            <a:spLocks noChangeArrowheads="1"/>
          </p:cNvSpPr>
          <p:nvPr/>
        </p:nvSpPr>
        <p:spPr bwMode="auto">
          <a:xfrm>
            <a:off x="687072" y="2320607"/>
            <a:ext cx="12543155" cy="4926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a:lnSpc>
                <a:spcPct val="150000"/>
              </a:lnSpc>
              <a:spcBef>
                <a:spcPts val="600"/>
              </a:spcBef>
              <a:spcAft>
                <a:spcPts val="600"/>
              </a:spcAft>
              <a:buSzPct val="75000"/>
              <a:buFont typeface="Arial" panose="020B0604020202020204" pitchFamily="34" charset="0"/>
              <a:buChar char="•"/>
            </a:pPr>
            <a:r>
              <a:rPr lang="en-US" sz="1900" dirty="0"/>
              <a:t>New Mexico Medicaid Online</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Information</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Login Screen Notices</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E-News Newsletters</a:t>
            </a:r>
          </a:p>
          <a:p>
            <a:pPr marL="457154" indent="-457154">
              <a:lnSpc>
                <a:spcPct val="150000"/>
              </a:lnSpc>
              <a:spcBef>
                <a:spcPts val="600"/>
              </a:spcBef>
              <a:spcAft>
                <a:spcPts val="600"/>
              </a:spcAft>
              <a:buSzPct val="75000"/>
              <a:buFont typeface="Arial" panose="020B0604020202020204" pitchFamily="34" charset="0"/>
              <a:buChar char="•"/>
            </a:pPr>
            <a:r>
              <a:rPr lang="en-US" sz="1900" dirty="0"/>
              <a:t>Medicaid Provider Relations Call Center</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Communication Updates </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Field Representative</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Webinars</a:t>
            </a:r>
          </a:p>
          <a:p>
            <a:pPr marL="457154" indent="-457154">
              <a:lnSpc>
                <a:spcPct val="150000"/>
              </a:lnSpc>
              <a:spcBef>
                <a:spcPts val="600"/>
              </a:spcBef>
              <a:spcAft>
                <a:spcPts val="600"/>
              </a:spcAft>
              <a:buSzPct val="75000"/>
              <a:buFont typeface="Arial" panose="020B0604020202020204" pitchFamily="34" charset="0"/>
              <a:buChar char="•"/>
            </a:pPr>
            <a:r>
              <a:rPr lang="en-US" sz="1900" dirty="0"/>
              <a:t>Open Forums and Live Training Sessions</a:t>
            </a:r>
          </a:p>
          <a:p>
            <a:pPr lvl="1"/>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smtClean="0">
              <a:solidFill>
                <a:srgbClr val="FFFFFE"/>
              </a:solidFill>
            </a:endParaRPr>
          </a:p>
        </p:txBody>
      </p:sp>
    </p:spTree>
    <p:extLst>
      <p:ext uri="{BB962C8B-B14F-4D97-AF65-F5344CB8AC3E}">
        <p14:creationId xmlns:p14="http://schemas.microsoft.com/office/powerpoint/2010/main" val="125404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smtClean="0"/>
              <a:t>February 22, 2018</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42</a:t>
            </a:fld>
            <a:endParaRPr lang="en-US" dirty="0"/>
          </a:p>
        </p:txBody>
      </p:sp>
      <p:sp>
        <p:nvSpPr>
          <p:cNvPr id="9" name="Rectangle 2"/>
          <p:cNvSpPr>
            <a:spLocks noGrp="1" noChangeArrowheads="1"/>
          </p:cNvSpPr>
          <p:nvPr>
            <p:ph type="title"/>
          </p:nvPr>
        </p:nvSpPr>
        <p:spPr>
          <a:xfrm>
            <a:off x="625475" y="1511300"/>
            <a:ext cx="12604750" cy="887411"/>
          </a:xfrm>
          <a:noFill/>
        </p:spPr>
        <p:txBody>
          <a:bodyPr/>
          <a:lstStyle/>
          <a:p>
            <a:r>
              <a:rPr lang="en-US" sz="3200" dirty="0" smtClean="0"/>
              <a:t>New Mexico Medicaid Resources </a:t>
            </a:r>
            <a:r>
              <a:rPr lang="en-US" sz="2800" i="1" dirty="0" smtClean="0"/>
              <a:t>Continued</a:t>
            </a:r>
          </a:p>
        </p:txBody>
      </p:sp>
      <p:sp>
        <p:nvSpPr>
          <p:cNvPr id="10" name="Rectangle 3"/>
          <p:cNvSpPr txBox="1">
            <a:spLocks noChangeArrowheads="1"/>
          </p:cNvSpPr>
          <p:nvPr/>
        </p:nvSpPr>
        <p:spPr bwMode="auto">
          <a:xfrm>
            <a:off x="687070" y="2320605"/>
            <a:ext cx="12543155" cy="516604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a:t>
            </a:r>
            <a:r>
              <a:rPr lang="en-US" sz="1200" dirty="0" smtClean="0">
                <a:hlinkClick r:id="rId3"/>
              </a:rPr>
              <a:t>nmmedicaid.portal.conduent.com/static/index.htm</a:t>
            </a:r>
            <a:r>
              <a:rPr lang="en-US" sz="1200" dirty="0" smtClean="0"/>
              <a:t> </a:t>
            </a:r>
            <a:endParaRPr lang="en-US" sz="1200" dirty="0"/>
          </a:p>
          <a:p>
            <a:r>
              <a:rPr lang="en-US" sz="1200" dirty="0" smtClean="0"/>
              <a:t>Claim </a:t>
            </a:r>
            <a:r>
              <a:rPr lang="en-US" sz="1200" dirty="0"/>
              <a:t>Inquiries, Eligibility Verification, Electronic Claim Submission, Provider Manuals, </a:t>
            </a:r>
            <a:r>
              <a:rPr lang="en-US" sz="1200" dirty="0" smtClean="0"/>
              <a:t>E-News</a:t>
            </a:r>
            <a:endParaRPr lang="en-US" sz="1200" dirty="0"/>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smtClean="0"/>
              <a:t>Conduent </a:t>
            </a:r>
            <a:r>
              <a:rPr lang="en-US" sz="1200" b="1" dirty="0"/>
              <a:t>Provider Relations Call Center </a:t>
            </a:r>
            <a:r>
              <a:rPr lang="en-US" sz="1200" dirty="0"/>
              <a:t>– (800) </a:t>
            </a:r>
            <a:r>
              <a:rPr lang="en-US" sz="1200" dirty="0" smtClean="0"/>
              <a:t>299 - 7304 </a:t>
            </a:r>
            <a:r>
              <a:rPr lang="en-US" sz="1200" dirty="0"/>
              <a:t>option 6 or (505) </a:t>
            </a:r>
            <a:r>
              <a:rPr lang="en-US" sz="1200" dirty="0" smtClean="0"/>
              <a:t>246 - 0710 </a:t>
            </a:r>
            <a:r>
              <a:rPr lang="en-US" sz="1200" dirty="0"/>
              <a:t>option 6. </a:t>
            </a:r>
            <a:endParaRPr lang="en-US" sz="1200" dirty="0" smtClean="0"/>
          </a:p>
          <a:p>
            <a:r>
              <a:rPr lang="en-US" sz="1200" dirty="0" smtClean="0"/>
              <a:t>Claim </a:t>
            </a:r>
            <a:r>
              <a:rPr lang="en-US" sz="1200" dirty="0"/>
              <a:t>Status, Eligibility, Prior Authorization, Medicaid Updates</a:t>
            </a:r>
          </a:p>
          <a:p>
            <a:endParaRPr lang="en-US" sz="1200" dirty="0"/>
          </a:p>
          <a:p>
            <a:r>
              <a:rPr lang="en-US" sz="1200" b="1" dirty="0" smtClean="0"/>
              <a:t>Conduent Provider </a:t>
            </a:r>
            <a:r>
              <a:rPr lang="en-US" sz="1200" b="1" dirty="0"/>
              <a:t>Relations Helpdesk </a:t>
            </a:r>
            <a:r>
              <a:rPr lang="en-US" sz="1200" dirty="0"/>
              <a:t>– </a:t>
            </a:r>
            <a:r>
              <a:rPr lang="en-US" sz="1200" dirty="0" smtClean="0">
                <a:hlinkClick r:id="rId5"/>
              </a:rPr>
              <a:t>NMProviderSUPPORT@conduent.com </a:t>
            </a:r>
            <a:endParaRPr lang="en-US" sz="1200" dirty="0"/>
          </a:p>
          <a:p>
            <a:r>
              <a:rPr lang="en-US" sz="1200" dirty="0"/>
              <a:t>Claim research assistance and general Medicaid inquiries</a:t>
            </a:r>
          </a:p>
          <a:p>
            <a:endParaRPr lang="en-US" sz="1200" dirty="0"/>
          </a:p>
          <a:p>
            <a:r>
              <a:rPr lang="en-US" sz="1200" b="1" dirty="0"/>
              <a:t>Conduent </a:t>
            </a:r>
            <a:r>
              <a:rPr lang="en-US" sz="1200" b="1" dirty="0" smtClean="0"/>
              <a:t>HIPAA </a:t>
            </a:r>
            <a:r>
              <a:rPr lang="en-US" sz="1200" b="1" dirty="0"/>
              <a:t>Helpdesk </a:t>
            </a:r>
            <a:r>
              <a:rPr lang="en-US" sz="1200" dirty="0"/>
              <a:t>– </a:t>
            </a:r>
            <a:r>
              <a:rPr lang="en-US" sz="1200" dirty="0" smtClean="0">
                <a:hlinkClick r:id="rId6"/>
              </a:rPr>
              <a:t>HIPAA.Desk.NM@conduent.com</a:t>
            </a:r>
            <a:r>
              <a:rPr lang="en-US" sz="1200" dirty="0" smtClean="0"/>
              <a:t/>
            </a:r>
            <a:br>
              <a:rPr lang="en-US" sz="1200" dirty="0" smtClean="0"/>
            </a:br>
            <a:r>
              <a:rPr lang="en-US" sz="1200" dirty="0" smtClean="0"/>
              <a:t>Assistance </a:t>
            </a:r>
            <a:r>
              <a:rPr lang="en-US" sz="1200" dirty="0"/>
              <a:t>on NM Web Portal, EDI inquiries, and Online Claim Submission with DDE (Direct Data Entry)</a:t>
            </a:r>
          </a:p>
          <a:p>
            <a:endParaRPr lang="en-US" sz="1200" dirty="0"/>
          </a:p>
          <a:p>
            <a:r>
              <a:rPr lang="en-US" sz="1200" b="1" dirty="0"/>
              <a:t>Conduent </a:t>
            </a:r>
            <a:r>
              <a:rPr lang="en-US" sz="1200" b="1" dirty="0" smtClean="0"/>
              <a:t>Provider </a:t>
            </a:r>
            <a:r>
              <a:rPr lang="en-US" sz="1200" b="1" dirty="0"/>
              <a:t>Enrollment Helpdesk </a:t>
            </a:r>
            <a:r>
              <a:rPr lang="en-US" sz="1200" dirty="0"/>
              <a:t>- </a:t>
            </a:r>
            <a:r>
              <a:rPr lang="en-US" sz="1200" dirty="0" smtClean="0">
                <a:hlinkClick r:id="rId5"/>
              </a:rPr>
              <a:t>NMProviderSUPPORT@conduent.com </a:t>
            </a:r>
            <a:endParaRPr lang="en-US" sz="1200" dirty="0"/>
          </a:p>
          <a:p>
            <a:r>
              <a:rPr lang="en-US" sz="1200" dirty="0" smtClean="0"/>
              <a:t>Provider </a:t>
            </a:r>
            <a:r>
              <a:rPr lang="en-US" sz="1200" dirty="0"/>
              <a:t>Enrollment Applications, Forms &amp; Instructions</a:t>
            </a:r>
          </a:p>
          <a:p>
            <a:endParaRPr lang="en-US" sz="1200" dirty="0"/>
          </a:p>
          <a:p>
            <a:r>
              <a:rPr lang="en-US" sz="1200" b="1" dirty="0"/>
              <a:t>NM Medicaid Recipient Helpdesk </a:t>
            </a:r>
            <a:r>
              <a:rPr lang="en-US" sz="1200" dirty="0"/>
              <a:t>– (888) 997 – 2583 or (505) 247 – 1042</a:t>
            </a:r>
          </a:p>
          <a:p>
            <a:r>
              <a:rPr lang="en-US" sz="1200" dirty="0"/>
              <a:t>Eligibility inquiries, Fee-for-Service Replacement Medicaid Identification Card, Enroll or change a Managed Care Organization and Eligibility application </a:t>
            </a:r>
            <a:r>
              <a:rPr lang="en-US" sz="1200" dirty="0" smtClean="0"/>
              <a:t>status</a:t>
            </a:r>
          </a:p>
          <a:p>
            <a:endParaRPr lang="en-US" sz="1200" dirty="0" smtClean="0"/>
          </a:p>
          <a:p>
            <a:r>
              <a:rPr lang="en-US" sz="1200" b="1" dirty="0" smtClean="0"/>
              <a:t>Medical Assistance Division</a:t>
            </a:r>
            <a:r>
              <a:rPr lang="en-US" sz="1200" b="1" dirty="0"/>
              <a:t>, Program </a:t>
            </a:r>
            <a:r>
              <a:rPr lang="en-US" sz="1200" b="1" dirty="0" smtClean="0"/>
              <a:t>Rules </a:t>
            </a:r>
            <a:r>
              <a:rPr lang="en-US" sz="1200" dirty="0"/>
              <a:t>– </a:t>
            </a:r>
            <a:r>
              <a:rPr lang="en-US" sz="1200" dirty="0" smtClean="0">
                <a:hlinkClick r:id="rId7"/>
              </a:rPr>
              <a:t>http://www.hsd.state.nm.us/providers/rules-nm-administrative-code-.aspx</a:t>
            </a:r>
            <a:endParaRPr lang="en-US" sz="1200" dirty="0" smtClean="0"/>
          </a:p>
          <a:p>
            <a:r>
              <a:rPr lang="en-US" sz="1200" dirty="0" smtClean="0"/>
              <a:t>NMAC for Programs administered by the Medical Assistance Division</a:t>
            </a:r>
            <a:r>
              <a:rPr lang="en-US" sz="1400" dirty="0" smtClean="0"/>
              <a:t/>
            </a:r>
            <a:br>
              <a:rPr lang="en-US" sz="1400" dirty="0" smtClean="0"/>
            </a:br>
            <a:r>
              <a:rPr lang="en-US" sz="1400" dirty="0" smtClean="0"/>
              <a:t/>
            </a:r>
            <a:br>
              <a:rPr lang="en-US" sz="1400" dirty="0" smtClean="0"/>
            </a:br>
            <a:r>
              <a:rPr lang="en-US" sz="1200" b="1" dirty="0" smtClean="0"/>
              <a:t>Yes </a:t>
            </a:r>
            <a:r>
              <a:rPr lang="en-US" sz="1200" b="1" dirty="0"/>
              <a:t>New Mexico - </a:t>
            </a:r>
            <a:r>
              <a:rPr lang="en-US" sz="1200" dirty="0">
                <a:hlinkClick r:id="rId8"/>
              </a:rPr>
              <a:t>https://</a:t>
            </a:r>
            <a:r>
              <a:rPr lang="en-US" sz="1200" dirty="0" smtClean="0">
                <a:hlinkClick r:id="rId8"/>
              </a:rPr>
              <a:t>www.yes.state.nm.us/yesnm/home/index</a:t>
            </a:r>
            <a:r>
              <a:rPr lang="en-US" sz="1200" dirty="0" smtClean="0"/>
              <a:t/>
            </a:r>
            <a:br>
              <a:rPr lang="en-US" sz="1200" dirty="0" smtClean="0"/>
            </a:br>
            <a:r>
              <a:rPr lang="en-US" sz="1200" dirty="0" smtClean="0"/>
              <a:t>Apply, check, update, or renew Medical Assistance (Medicaid) benefits</a:t>
            </a:r>
            <a:endParaRPr lang="en-US" sz="1400" dirty="0" smtClean="0"/>
          </a:p>
          <a:p>
            <a:endParaRPr lang="en-US" sz="1400" dirty="0"/>
          </a:p>
          <a:p>
            <a:r>
              <a:rPr lang="en-US" sz="2400" dirty="0" smtClean="0"/>
              <a:t/>
            </a:r>
            <a:br>
              <a:rPr lang="en-US" sz="2400" dirty="0" smtClean="0"/>
            </a:br>
            <a:r>
              <a:rPr lang="en-US" sz="2100" dirty="0" smtClean="0"/>
              <a:t/>
            </a:r>
            <a:br>
              <a:rPr lang="en-US" sz="2100" dirty="0" smtClean="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smtClean="0"/>
              <a:t>Emergency Medical Services for Aliens (EMSA)</a:t>
            </a:r>
            <a:endParaRPr lang="en-US" dirty="0"/>
          </a:p>
        </p:txBody>
      </p:sp>
    </p:spTree>
    <p:extLst>
      <p:ext uri="{BB962C8B-B14F-4D97-AF65-F5344CB8AC3E}">
        <p14:creationId xmlns:p14="http://schemas.microsoft.com/office/powerpoint/2010/main" val="3476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73608" y="3581400"/>
            <a:ext cx="7785734" cy="1371600"/>
          </a:xfrm>
          <a:solidFill>
            <a:schemeClr val="bg1"/>
          </a:solidFill>
        </p:spPr>
        <p:txBody>
          <a:bodyPr/>
          <a:lstStyle/>
          <a:p>
            <a:r>
              <a:rPr lang="en-US" dirty="0">
                <a:solidFill>
                  <a:schemeClr val="tx1"/>
                </a:solidFill>
              </a:rPr>
              <a:t>Claim Form Instructions</a:t>
            </a: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07743" y="365763"/>
            <a:ext cx="11153143" cy="877410"/>
          </a:xfrm>
        </p:spPr>
        <p:txBody>
          <a:bodyPr/>
          <a:lstStyle/>
          <a:p>
            <a:pPr algn="l"/>
            <a:r>
              <a:rPr lang="en-US" sz="3600" dirty="0"/>
              <a:t>Where Do I Get a Copy of Claim Form Instructions?</a:t>
            </a:r>
            <a:r>
              <a:rPr lang="en-US" sz="4000" dirty="0">
                <a:solidFill>
                  <a:schemeClr val="accent3">
                    <a:lumMod val="50000"/>
                  </a:schemeClr>
                </a:solidFill>
              </a:rPr>
              <a:t>	</a:t>
            </a:r>
          </a:p>
        </p:txBody>
      </p:sp>
      <p:sp>
        <p:nvSpPr>
          <p:cNvPr id="3" name="TextBox 2"/>
          <p:cNvSpPr txBox="1"/>
          <p:nvPr/>
        </p:nvSpPr>
        <p:spPr>
          <a:xfrm>
            <a:off x="6324602" y="6949441"/>
            <a:ext cx="7086600" cy="531995"/>
          </a:xfrm>
          <a:prstGeom prst="rect">
            <a:avLst/>
          </a:prstGeom>
          <a:noFill/>
        </p:spPr>
        <p:txBody>
          <a:bodyPr wrap="square" lIns="130609" tIns="65305" rIns="130609" bIns="65305" rtlCol="0">
            <a:spAutoFit/>
          </a:bodyPr>
          <a:lstStyle/>
          <a:p>
            <a:pPr algn="r"/>
            <a:r>
              <a:rPr lang="en-US" sz="2300" i="1" dirty="0">
                <a:latin typeface="Arial"/>
              </a:rPr>
              <a:t>Continued on next screen… </a:t>
            </a:r>
            <a:r>
              <a:rPr lang="en-US" dirty="0" smtClean="0">
                <a:latin typeface="Arial"/>
              </a:rPr>
              <a:t> </a:t>
            </a:r>
            <a:endParaRPr lang="en-US" dirty="0">
              <a:latin typeface="Arial"/>
            </a:endParaRPr>
          </a:p>
        </p:txBody>
      </p:sp>
      <p:sp>
        <p:nvSpPr>
          <p:cNvPr id="6" name="Date Placeholder 5"/>
          <p:cNvSpPr>
            <a:spLocks noGrp="1"/>
          </p:cNvSpPr>
          <p:nvPr>
            <p:ph type="dt" sz="half" idx="2"/>
          </p:nvPr>
        </p:nvSpPr>
        <p:spPr/>
        <p:txBody>
          <a:bodyPr/>
          <a:lstStyle/>
          <a:p>
            <a:pPr>
              <a:defRPr/>
            </a:pPr>
            <a:r>
              <a:rPr lang="en-US" smtClean="0"/>
              <a:t>3/22/2018</a:t>
            </a:r>
            <a:endParaRPr dirty="0"/>
          </a:p>
        </p:txBody>
      </p:sp>
      <p:pic>
        <p:nvPicPr>
          <p:cNvPr id="1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290" y="1337313"/>
            <a:ext cx="7183426" cy="627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p:cNvSpPr/>
          <p:nvPr/>
        </p:nvSpPr>
        <p:spPr bwMode="auto">
          <a:xfrm>
            <a:off x="1505220" y="5124225"/>
            <a:ext cx="2080191" cy="360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
        <p:nvSpPr>
          <p:cNvPr id="15" name="Text Box 6"/>
          <p:cNvSpPr txBox="1">
            <a:spLocks noChangeArrowheads="1"/>
          </p:cNvSpPr>
          <p:nvPr/>
        </p:nvSpPr>
        <p:spPr bwMode="auto">
          <a:xfrm>
            <a:off x="9231975" y="3212434"/>
            <a:ext cx="5103949" cy="1455325"/>
          </a:xfrm>
          <a:prstGeom prst="rect">
            <a:avLst/>
          </a:prstGeom>
          <a:solidFill>
            <a:schemeClr val="bg1"/>
          </a:solidFill>
          <a:ln w="9525">
            <a:solidFill>
              <a:schemeClr val="tx1"/>
            </a:solidFill>
            <a:miter lim="800000"/>
            <a:headEnd/>
            <a:tailEnd/>
          </a:ln>
        </p:spPr>
        <p:txBody>
          <a:bodyPr wrap="square" lIns="130609" tIns="65305" rIns="130609" bIns="65305">
            <a:spAutoFit/>
          </a:bodyPr>
          <a:lstStyle/>
          <a:p>
            <a:r>
              <a:rPr lang="en-US" sz="2000" dirty="0">
                <a:latin typeface="Arial"/>
              </a:rPr>
              <a:t>On the WEB PORTAL: Click Providers </a:t>
            </a:r>
            <a:r>
              <a:rPr lang="en-US" sz="2000" dirty="0" smtClean="0">
                <a:latin typeface="Arial"/>
              </a:rPr>
              <a:t>then </a:t>
            </a:r>
            <a:r>
              <a:rPr lang="en-US" sz="2000" u="sng" dirty="0" smtClean="0">
                <a:solidFill>
                  <a:srgbClr val="C00000"/>
                </a:solidFill>
                <a:latin typeface="Arial"/>
              </a:rPr>
              <a:t>Forms, Publications, and Instructions </a:t>
            </a:r>
            <a:r>
              <a:rPr lang="en-US" sz="2000" dirty="0" smtClean="0">
                <a:latin typeface="Arial"/>
              </a:rPr>
              <a:t>under </a:t>
            </a:r>
            <a:r>
              <a:rPr lang="en-US" sz="2000" dirty="0">
                <a:latin typeface="Arial"/>
              </a:rPr>
              <a:t>Provider Information </a:t>
            </a:r>
            <a:r>
              <a:rPr lang="en-US" dirty="0">
                <a:solidFill>
                  <a:srgbClr val="C00000"/>
                </a:solidFill>
                <a:latin typeface="Arial"/>
              </a:rPr>
              <a:t/>
            </a:r>
            <a:br>
              <a:rPr lang="en-US" dirty="0">
                <a:solidFill>
                  <a:srgbClr val="C00000"/>
                </a:solidFill>
                <a:latin typeface="Arial"/>
              </a:rPr>
            </a:br>
            <a:endParaRPr lang="en-US" dirty="0">
              <a:solidFill>
                <a:srgbClr val="C00000"/>
              </a:solidFill>
              <a:latin typeface="Arial"/>
            </a:endParaRPr>
          </a:p>
        </p:txBody>
      </p:sp>
      <p:sp>
        <p:nvSpPr>
          <p:cNvPr id="16" name="Oval 15"/>
          <p:cNvSpPr/>
          <p:nvPr/>
        </p:nvSpPr>
        <p:spPr bwMode="auto">
          <a:xfrm>
            <a:off x="6821404" y="1708483"/>
            <a:ext cx="2298533" cy="45178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Tree>
    <p:extLst>
      <p:ext uri="{BB962C8B-B14F-4D97-AF65-F5344CB8AC3E}">
        <p14:creationId xmlns:p14="http://schemas.microsoft.com/office/powerpoint/2010/main" val="2256730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71475" y="274320"/>
            <a:ext cx="12058650" cy="868680"/>
          </a:xfrm>
        </p:spPr>
        <p:txBody>
          <a:bodyPr>
            <a:noAutofit/>
          </a:bodyPr>
          <a:lstStyle/>
          <a:p>
            <a:pPr algn="l"/>
            <a:r>
              <a:rPr lang="en-US" sz="4000" dirty="0"/>
              <a:t>Where Do I Get a Copy of Claim Form Instructions?</a:t>
            </a:r>
          </a:p>
        </p:txBody>
      </p:sp>
      <p:sp>
        <p:nvSpPr>
          <p:cNvPr id="5" name="Line 5"/>
          <p:cNvSpPr>
            <a:spLocks noChangeShapeType="1"/>
          </p:cNvSpPr>
          <p:nvPr/>
        </p:nvSpPr>
        <p:spPr bwMode="auto">
          <a:xfrm>
            <a:off x="13289280" y="2297430"/>
            <a:ext cx="0" cy="3291840"/>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lIns="130609" tIns="65305" rIns="130609" bIns="65305"/>
          <a:lstStyle/>
          <a:p>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181" y="1251586"/>
            <a:ext cx="11132819" cy="5726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12222480" y="5897882"/>
            <a:ext cx="4023360" cy="655106"/>
          </a:xfrm>
          <a:prstGeom prst="rect">
            <a:avLst/>
          </a:prstGeom>
          <a:noFill/>
          <a:ln w="9525">
            <a:noFill/>
            <a:miter lim="800000"/>
            <a:headEnd/>
            <a:tailEnd/>
          </a:ln>
        </p:spPr>
        <p:txBody>
          <a:bodyPr lIns="130609" tIns="65305" rIns="130609" bIns="65305">
            <a:spAutoFit/>
          </a:bodyPr>
          <a:lstStyle/>
          <a:p>
            <a:pPr eaLnBrk="1" hangingPunct="1"/>
            <a:r>
              <a:rPr lang="en-US" sz="3400" dirty="0">
                <a:latin typeface="Times New Roman" pitchFamily="18" charset="0"/>
              </a:rPr>
              <a:t>Open file</a:t>
            </a:r>
          </a:p>
        </p:txBody>
      </p:sp>
      <p:sp>
        <p:nvSpPr>
          <p:cNvPr id="11" name="Text Box 6"/>
          <p:cNvSpPr txBox="1">
            <a:spLocks noChangeArrowheads="1"/>
          </p:cNvSpPr>
          <p:nvPr/>
        </p:nvSpPr>
        <p:spPr bwMode="auto">
          <a:xfrm>
            <a:off x="12421126" y="1240155"/>
            <a:ext cx="2209274" cy="1178326"/>
          </a:xfrm>
          <a:prstGeom prst="rect">
            <a:avLst/>
          </a:prstGeom>
          <a:solidFill>
            <a:schemeClr val="bg1"/>
          </a:solidFill>
          <a:ln w="9525">
            <a:noFill/>
            <a:miter lim="800000"/>
            <a:headEnd/>
            <a:tailEnd/>
          </a:ln>
        </p:spPr>
        <p:txBody>
          <a:bodyPr wrap="square" lIns="130609" tIns="65305" rIns="130609" bIns="65305">
            <a:spAutoFit/>
          </a:bodyPr>
          <a:lstStyle/>
          <a:p>
            <a:pPr eaLnBrk="1" hangingPunct="1"/>
            <a:r>
              <a:rPr lang="en-US" sz="3400" dirty="0">
                <a:latin typeface="Times New Roman" pitchFamily="18" charset="0"/>
              </a:rPr>
              <a:t>Scroll down</a:t>
            </a:r>
          </a:p>
        </p:txBody>
      </p:sp>
      <p:sp>
        <p:nvSpPr>
          <p:cNvPr id="9" name="Oval 8"/>
          <p:cNvSpPr/>
          <p:nvPr/>
        </p:nvSpPr>
        <p:spPr bwMode="auto">
          <a:xfrm>
            <a:off x="1219200" y="4937760"/>
            <a:ext cx="10728960" cy="246888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rgbClr val="C00000"/>
              </a:solidFill>
            </a:endParaRPr>
          </a:p>
        </p:txBody>
      </p:sp>
      <p:sp>
        <p:nvSpPr>
          <p:cNvPr id="3" name="Date Placeholder 2"/>
          <p:cNvSpPr>
            <a:spLocks noGrp="1"/>
          </p:cNvSpPr>
          <p:nvPr>
            <p:ph type="dt" sz="half" idx="2"/>
          </p:nvPr>
        </p:nvSpPr>
        <p:spPr/>
        <p:txBody>
          <a:bodyPr/>
          <a:lstStyle/>
          <a:p>
            <a:pPr>
              <a:defRPr/>
            </a:pPr>
            <a:r>
              <a:rPr lang="en-US" smtClean="0"/>
              <a:t>3/22/2018</a:t>
            </a:r>
            <a:endParaRPr lang="en-US" dirty="0"/>
          </a:p>
        </p:txBody>
      </p:sp>
    </p:spTree>
    <p:extLst>
      <p:ext uri="{BB962C8B-B14F-4D97-AF65-F5344CB8AC3E}">
        <p14:creationId xmlns:p14="http://schemas.microsoft.com/office/powerpoint/2010/main" val="3492554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2" name="Text Box 20"/>
          <p:cNvSpPr txBox="1">
            <a:spLocks noChangeArrowheads="1"/>
          </p:cNvSpPr>
          <p:nvPr/>
        </p:nvSpPr>
        <p:spPr bwMode="auto">
          <a:xfrm>
            <a:off x="4511041" y="1661115"/>
            <a:ext cx="6382432" cy="885938"/>
          </a:xfrm>
          <a:prstGeom prst="rect">
            <a:avLst/>
          </a:prstGeom>
          <a:noFill/>
          <a:ln w="38100">
            <a:noFill/>
            <a:miter lim="800000"/>
            <a:headEnd/>
            <a:tailEnd/>
          </a:ln>
        </p:spPr>
        <p:txBody>
          <a:bodyPr wrap="none" lIns="130609" tIns="65305" rIns="130609" bIns="65305">
            <a:spAutoFit/>
          </a:bodyPr>
          <a:lstStyle/>
          <a:p>
            <a:pPr>
              <a:spcBef>
                <a:spcPct val="50000"/>
              </a:spcBef>
            </a:pPr>
            <a:r>
              <a:rPr lang="en-US" sz="4600" b="1" dirty="0">
                <a:solidFill>
                  <a:srgbClr val="34BCBA">
                    <a:lumMod val="50000"/>
                  </a:srgbClr>
                </a:solidFill>
              </a:rPr>
              <a:t> </a:t>
            </a:r>
            <a:r>
              <a:rPr lang="en-US" sz="4900" b="1" dirty="0" smtClean="0">
                <a:solidFill>
                  <a:srgbClr val="34BCBA">
                    <a:lumMod val="75000"/>
                  </a:srgbClr>
                </a:solidFill>
              </a:rPr>
              <a:t>91704900085000001</a:t>
            </a:r>
            <a:endParaRPr lang="en-US" sz="4900" b="1" dirty="0">
              <a:solidFill>
                <a:srgbClr val="34BCBA">
                  <a:lumMod val="75000"/>
                </a:srgbClr>
              </a:solidFill>
            </a:endParaRPr>
          </a:p>
        </p:txBody>
      </p:sp>
      <p:sp>
        <p:nvSpPr>
          <p:cNvPr id="100355" name="Line 3"/>
          <p:cNvSpPr>
            <a:spLocks noChangeShapeType="1"/>
          </p:cNvSpPr>
          <p:nvPr/>
        </p:nvSpPr>
        <p:spPr bwMode="auto">
          <a:xfrm flipH="1">
            <a:off x="4267200" y="2324103"/>
            <a:ext cx="609600" cy="63590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6" name="Text Box 4"/>
          <p:cNvSpPr txBox="1">
            <a:spLocks noChangeArrowheads="1"/>
          </p:cNvSpPr>
          <p:nvPr/>
        </p:nvSpPr>
        <p:spPr bwMode="auto">
          <a:xfrm>
            <a:off x="731520" y="2468882"/>
            <a:ext cx="3535680" cy="5487198"/>
          </a:xfrm>
          <a:prstGeom prst="rect">
            <a:avLst/>
          </a:prstGeom>
          <a:solidFill>
            <a:srgbClr val="00B0F0">
              <a:alpha val="50000"/>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first digit indicates what the claim “media” is:</a:t>
            </a:r>
          </a:p>
          <a:p>
            <a:pPr>
              <a:spcBef>
                <a:spcPct val="50000"/>
              </a:spcBef>
            </a:pPr>
            <a:r>
              <a:rPr lang="en-US" sz="2400" b="1" dirty="0">
                <a:solidFill>
                  <a:srgbClr val="000000"/>
                </a:solidFill>
              </a:rPr>
              <a:t>2 = electronic crossover</a:t>
            </a:r>
          </a:p>
          <a:p>
            <a:pPr>
              <a:spcBef>
                <a:spcPct val="50000"/>
              </a:spcBef>
            </a:pPr>
            <a:r>
              <a:rPr lang="en-US" sz="2400" b="1" dirty="0">
                <a:solidFill>
                  <a:srgbClr val="000000"/>
                </a:solidFill>
              </a:rPr>
              <a:t>3 = other electronic claim</a:t>
            </a:r>
          </a:p>
          <a:p>
            <a:pPr>
              <a:spcBef>
                <a:spcPct val="50000"/>
              </a:spcBef>
            </a:pPr>
            <a:r>
              <a:rPr lang="en-US" sz="2400" b="1" dirty="0">
                <a:solidFill>
                  <a:srgbClr val="000000"/>
                </a:solidFill>
              </a:rPr>
              <a:t>4 = system generated            claim or adjustment</a:t>
            </a:r>
          </a:p>
          <a:p>
            <a:pPr>
              <a:spcBef>
                <a:spcPct val="50000"/>
              </a:spcBef>
            </a:pPr>
            <a:r>
              <a:rPr lang="en-US" sz="2400" b="1" dirty="0">
                <a:solidFill>
                  <a:srgbClr val="000000"/>
                </a:solidFill>
              </a:rPr>
              <a:t>8 = paper claim</a:t>
            </a:r>
          </a:p>
          <a:p>
            <a:pPr>
              <a:spcBef>
                <a:spcPct val="50000"/>
              </a:spcBef>
            </a:pPr>
            <a:r>
              <a:rPr lang="en-US" sz="2400" b="1" dirty="0">
                <a:solidFill>
                  <a:srgbClr val="000000"/>
                </a:solidFill>
              </a:rPr>
              <a:t>9 = Web portal claim entry</a:t>
            </a:r>
          </a:p>
        </p:txBody>
      </p:sp>
      <p:sp>
        <p:nvSpPr>
          <p:cNvPr id="100357" name="Line 5"/>
          <p:cNvSpPr>
            <a:spLocks noChangeShapeType="1"/>
          </p:cNvSpPr>
          <p:nvPr/>
        </p:nvSpPr>
        <p:spPr bwMode="auto">
          <a:xfrm>
            <a:off x="5536400" y="2419904"/>
            <a:ext cx="0" cy="144203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8" name="Text Box 6"/>
          <p:cNvSpPr txBox="1">
            <a:spLocks noChangeArrowheads="1"/>
          </p:cNvSpPr>
          <p:nvPr/>
        </p:nvSpPr>
        <p:spPr bwMode="auto">
          <a:xfrm>
            <a:off x="4754880" y="3861936"/>
            <a:ext cx="1828800" cy="2347877"/>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last two digits of the year the claim was received</a:t>
            </a:r>
          </a:p>
        </p:txBody>
      </p:sp>
      <p:sp>
        <p:nvSpPr>
          <p:cNvPr id="100359" name="Line 7"/>
          <p:cNvSpPr>
            <a:spLocks noChangeShapeType="1"/>
          </p:cNvSpPr>
          <p:nvPr/>
        </p:nvSpPr>
        <p:spPr bwMode="auto">
          <a:xfrm>
            <a:off x="6583680" y="2419904"/>
            <a:ext cx="853440" cy="210238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0" name="Text Box 8"/>
          <p:cNvSpPr txBox="1">
            <a:spLocks noChangeArrowheads="1"/>
          </p:cNvSpPr>
          <p:nvPr/>
        </p:nvSpPr>
        <p:spPr bwMode="auto">
          <a:xfrm>
            <a:off x="6827520" y="4518663"/>
            <a:ext cx="219456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numeric day of the year.</a:t>
            </a:r>
          </a:p>
        </p:txBody>
      </p:sp>
      <p:sp>
        <p:nvSpPr>
          <p:cNvPr id="100361" name="Line 9"/>
          <p:cNvSpPr>
            <a:spLocks noChangeShapeType="1"/>
          </p:cNvSpPr>
          <p:nvPr/>
        </p:nvSpPr>
        <p:spPr bwMode="auto">
          <a:xfrm>
            <a:off x="6185042" y="6209812"/>
            <a:ext cx="398637" cy="22908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2" name="Line 10"/>
          <p:cNvSpPr>
            <a:spLocks noChangeShapeType="1"/>
          </p:cNvSpPr>
          <p:nvPr/>
        </p:nvSpPr>
        <p:spPr bwMode="auto">
          <a:xfrm flipH="1">
            <a:off x="6583680" y="6250986"/>
            <a:ext cx="721246" cy="18791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3" name="Text Box 11"/>
          <p:cNvSpPr txBox="1">
            <a:spLocks noChangeArrowheads="1"/>
          </p:cNvSpPr>
          <p:nvPr/>
        </p:nvSpPr>
        <p:spPr bwMode="auto">
          <a:xfrm>
            <a:off x="4998720" y="6438903"/>
            <a:ext cx="743712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This is the Julian Date - this represents the date the claim was received by </a:t>
            </a:r>
            <a:r>
              <a:rPr lang="en-US" b="1" dirty="0" smtClean="0">
                <a:solidFill>
                  <a:srgbClr val="000000"/>
                </a:solidFill>
              </a:rPr>
              <a:t>Conduent: </a:t>
            </a:r>
            <a:r>
              <a:rPr lang="en-US" b="1" dirty="0">
                <a:solidFill>
                  <a:srgbClr val="000000"/>
                </a:solidFill>
              </a:rPr>
              <a:t>this claim was received the 49</a:t>
            </a:r>
            <a:r>
              <a:rPr lang="en-US" b="1" baseline="30000" dirty="0">
                <a:solidFill>
                  <a:srgbClr val="000000"/>
                </a:solidFill>
              </a:rPr>
              <a:t>th</a:t>
            </a:r>
            <a:r>
              <a:rPr lang="en-US" b="1" dirty="0">
                <a:solidFill>
                  <a:srgbClr val="000000"/>
                </a:solidFill>
              </a:rPr>
              <a:t> day of </a:t>
            </a:r>
            <a:r>
              <a:rPr lang="en-US" b="1" dirty="0" smtClean="0">
                <a:solidFill>
                  <a:srgbClr val="000000"/>
                </a:solidFill>
              </a:rPr>
              <a:t>2017, </a:t>
            </a:r>
            <a:r>
              <a:rPr lang="en-US" b="1" dirty="0">
                <a:solidFill>
                  <a:srgbClr val="000000"/>
                </a:solidFill>
              </a:rPr>
              <a:t>or February 18, </a:t>
            </a:r>
            <a:r>
              <a:rPr lang="en-US" b="1" dirty="0" smtClean="0">
                <a:solidFill>
                  <a:srgbClr val="000000"/>
                </a:solidFill>
              </a:rPr>
              <a:t>2017</a:t>
            </a:r>
            <a:endParaRPr lang="en-US" b="1" dirty="0">
              <a:solidFill>
                <a:srgbClr val="000000"/>
              </a:solidFill>
            </a:endParaRPr>
          </a:p>
        </p:txBody>
      </p:sp>
      <p:sp>
        <p:nvSpPr>
          <p:cNvPr id="100364" name="Line 12"/>
          <p:cNvSpPr>
            <a:spLocks noChangeShapeType="1"/>
          </p:cNvSpPr>
          <p:nvPr/>
        </p:nvSpPr>
        <p:spPr bwMode="auto">
          <a:xfrm>
            <a:off x="7702257" y="2388956"/>
            <a:ext cx="933743" cy="9204"/>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5" name="Line 13"/>
          <p:cNvSpPr>
            <a:spLocks noChangeShapeType="1"/>
          </p:cNvSpPr>
          <p:nvPr/>
        </p:nvSpPr>
        <p:spPr bwMode="auto">
          <a:xfrm>
            <a:off x="8412480" y="2457086"/>
            <a:ext cx="0" cy="10058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6" name="Text Box 14"/>
          <p:cNvSpPr txBox="1">
            <a:spLocks noChangeArrowheads="1"/>
          </p:cNvSpPr>
          <p:nvPr/>
        </p:nvSpPr>
        <p:spPr bwMode="auto">
          <a:xfrm>
            <a:off x="7559040" y="3329941"/>
            <a:ext cx="2560320" cy="53199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Batch number</a:t>
            </a:r>
          </a:p>
        </p:txBody>
      </p:sp>
      <p:sp>
        <p:nvSpPr>
          <p:cNvPr id="100367" name="Line 15"/>
          <p:cNvSpPr>
            <a:spLocks noChangeShapeType="1"/>
          </p:cNvSpPr>
          <p:nvPr/>
        </p:nvSpPr>
        <p:spPr bwMode="auto">
          <a:xfrm>
            <a:off x="5897365" y="2379752"/>
            <a:ext cx="947963"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8" name="Line 16"/>
          <p:cNvSpPr>
            <a:spLocks noChangeShapeType="1"/>
          </p:cNvSpPr>
          <p:nvPr/>
        </p:nvSpPr>
        <p:spPr bwMode="auto">
          <a:xfrm>
            <a:off x="5260369" y="2379752"/>
            <a:ext cx="4876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9" name="Line 17"/>
          <p:cNvSpPr>
            <a:spLocks noChangeShapeType="1"/>
          </p:cNvSpPr>
          <p:nvPr/>
        </p:nvSpPr>
        <p:spPr bwMode="auto">
          <a:xfrm flipV="1">
            <a:off x="10119361" y="2379752"/>
            <a:ext cx="609600"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0" name="Line 18"/>
          <p:cNvSpPr>
            <a:spLocks noChangeShapeType="1"/>
          </p:cNvSpPr>
          <p:nvPr/>
        </p:nvSpPr>
        <p:spPr bwMode="auto">
          <a:xfrm>
            <a:off x="10544025" y="2379752"/>
            <a:ext cx="0" cy="2539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1" name="Text Box 19"/>
          <p:cNvSpPr txBox="1">
            <a:spLocks noChangeArrowheads="1"/>
          </p:cNvSpPr>
          <p:nvPr/>
        </p:nvSpPr>
        <p:spPr bwMode="auto">
          <a:xfrm>
            <a:off x="9715447" y="4937763"/>
            <a:ext cx="3939592" cy="93210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claim number within the batch.</a:t>
            </a:r>
          </a:p>
        </p:txBody>
      </p:sp>
      <p:sp>
        <p:nvSpPr>
          <p:cNvPr id="22" name="TextBox 21"/>
          <p:cNvSpPr txBox="1"/>
          <p:nvPr/>
        </p:nvSpPr>
        <p:spPr>
          <a:xfrm>
            <a:off x="731520" y="457200"/>
            <a:ext cx="12192000" cy="808994"/>
          </a:xfrm>
          <a:prstGeom prst="rect">
            <a:avLst/>
          </a:prstGeom>
          <a:noFill/>
        </p:spPr>
        <p:txBody>
          <a:bodyPr wrap="square" lIns="130609" tIns="65305" rIns="130609" bIns="65305" rtlCol="0">
            <a:spAutoFit/>
          </a:bodyPr>
          <a:lstStyle/>
          <a:p>
            <a:r>
              <a:rPr lang="en-US" sz="4400" dirty="0"/>
              <a:t>What is a Transaction Control Number (TCN)?</a:t>
            </a:r>
          </a:p>
        </p:txBody>
      </p:sp>
      <p:sp>
        <p:nvSpPr>
          <p:cNvPr id="2" name="Rectangle 1"/>
          <p:cNvSpPr/>
          <p:nvPr/>
        </p:nvSpPr>
        <p:spPr bwMode="auto">
          <a:xfrm>
            <a:off x="11826240" y="1743662"/>
            <a:ext cx="2438400" cy="3055904"/>
          </a:xfrm>
          <a:prstGeom prst="rect">
            <a:avLst/>
          </a:prstGeom>
          <a:solidFill>
            <a:srgbClr val="90D1FE"/>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r>
              <a:rPr lang="en-US" sz="2400" b="1" dirty="0">
                <a:solidFill>
                  <a:srgbClr val="000000"/>
                </a:solidFill>
                <a:cs typeface="Times New Roman" pitchFamily="18" charset="0"/>
              </a:rPr>
              <a:t>The twelfth  digit in an adjustment/ void TCN will either be:</a:t>
            </a:r>
          </a:p>
          <a:p>
            <a:endParaRPr lang="en-US" sz="2400" b="1" dirty="0">
              <a:solidFill>
                <a:srgbClr val="000000"/>
              </a:solidFill>
              <a:cs typeface="Times New Roman" pitchFamily="18" charset="0"/>
            </a:endParaRPr>
          </a:p>
          <a:p>
            <a:r>
              <a:rPr lang="en-US" sz="2400" b="1" dirty="0">
                <a:solidFill>
                  <a:srgbClr val="000000"/>
                </a:solidFill>
                <a:cs typeface="Times New Roman" pitchFamily="18" charset="0"/>
              </a:rPr>
              <a:t>1=  Debit</a:t>
            </a:r>
          </a:p>
          <a:p>
            <a:r>
              <a:rPr lang="en-US" sz="2400" b="1" dirty="0">
                <a:solidFill>
                  <a:srgbClr val="000000"/>
                </a:solidFill>
                <a:cs typeface="Times New Roman" pitchFamily="18" charset="0"/>
              </a:rPr>
              <a:t>2= Credit</a:t>
            </a:r>
          </a:p>
        </p:txBody>
      </p:sp>
      <p:cxnSp>
        <p:nvCxnSpPr>
          <p:cNvPr id="6" name="Straight Connector 5"/>
          <p:cNvCxnSpPr>
            <a:stCxn id="32" idx="0"/>
          </p:cNvCxnSpPr>
          <p:nvPr/>
        </p:nvCxnSpPr>
        <p:spPr bwMode="auto">
          <a:xfrm>
            <a:off x="8839200" y="1727467"/>
            <a:ext cx="2987040" cy="16193"/>
          </a:xfrm>
          <a:prstGeom prst="line">
            <a:avLst/>
          </a:prstGeom>
          <a:solidFill>
            <a:schemeClr val="folHlink"/>
          </a:solidFill>
          <a:ln w="31750" cap="flat" cmpd="sng" algn="ctr">
            <a:solidFill>
              <a:schemeClr val="accent1"/>
            </a:solidFill>
            <a:prstDash val="solid"/>
            <a:round/>
            <a:headEnd type="none" w="med" len="med"/>
            <a:tailEnd type="none" w="med" len="med"/>
          </a:ln>
          <a:effectLst/>
        </p:spPr>
      </p:cxnSp>
      <p:sp>
        <p:nvSpPr>
          <p:cNvPr id="32" name="Line 13"/>
          <p:cNvSpPr>
            <a:spLocks noChangeShapeType="1"/>
          </p:cNvSpPr>
          <p:nvPr/>
        </p:nvSpPr>
        <p:spPr bwMode="auto">
          <a:xfrm>
            <a:off x="8839200" y="1727467"/>
            <a:ext cx="0" cy="1927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Tree>
    <p:extLst>
      <p:ext uri="{BB962C8B-B14F-4D97-AF65-F5344CB8AC3E}">
        <p14:creationId xmlns:p14="http://schemas.microsoft.com/office/powerpoint/2010/main" val="3988537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solidFill>
                  <a:schemeClr val="tx1"/>
                </a:solidFill>
              </a:rPr>
              <a:t>Timely Filing</a:t>
            </a: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11081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12712</TotalTime>
  <Words>1608</Words>
  <Application>Microsoft Office PowerPoint</Application>
  <PresentationFormat>Custom</PresentationFormat>
  <Paragraphs>251</Paragraphs>
  <Slides>43</Slides>
  <Notes>21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Conduent_PPT_Template_White_6Jan</vt:lpstr>
      <vt:lpstr>CMS-1500 Online Claims Entry</vt:lpstr>
      <vt:lpstr>Purpose</vt:lpstr>
      <vt:lpstr>Objectives</vt:lpstr>
      <vt:lpstr>Getting Access to Bill on the Web Portal</vt:lpstr>
      <vt:lpstr>Claim Form Instructions</vt:lpstr>
      <vt:lpstr>Where Do I Get a Copy of Claim Form Instructions? </vt:lpstr>
      <vt:lpstr>Where Do I Get a Copy of Claim Form Instructions?</vt:lpstr>
      <vt:lpstr>PowerPoint Presentation</vt:lpstr>
      <vt:lpstr>Timely Filing</vt:lpstr>
      <vt:lpstr>Timely Filing</vt:lpstr>
      <vt:lpstr>Timely Filing</vt:lpstr>
      <vt:lpstr>Timely Filing Continued</vt:lpstr>
      <vt:lpstr>Add/ Manage Templates</vt:lpstr>
      <vt:lpstr>CMS 1500 – Create a Claim Template</vt:lpstr>
      <vt:lpstr>CMS 1500 - Add Claim Template</vt:lpstr>
      <vt:lpstr>CMS 1500 - Add Claim Template</vt:lpstr>
      <vt:lpstr>CMS 1500 Manage Templates</vt:lpstr>
      <vt:lpstr>Medicaid Primary Web Portal Claim Submission</vt:lpstr>
      <vt:lpstr>Online Claims Entry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TPL, HMO, and PPO Web Portal Claim Submission</vt:lpstr>
      <vt:lpstr>Other Primary Insurance Tips</vt:lpstr>
      <vt:lpstr>TPL, HMO, and PPO Web Portal Claim Submission</vt:lpstr>
      <vt:lpstr>PowerPoint Presentation</vt:lpstr>
      <vt:lpstr>Primary Payer Insurance Information</vt:lpstr>
      <vt:lpstr>Medicare Primary Web Portal Claim Submission</vt:lpstr>
      <vt:lpstr>Medicare Primary Claims</vt:lpstr>
      <vt:lpstr>PowerPoint Presentation</vt:lpstr>
      <vt:lpstr>Medicare Primary Claims</vt:lpstr>
      <vt:lpstr>CMS 1500 Tips</vt:lpstr>
      <vt:lpstr>Summary</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Douglas, Derrick</cp:lastModifiedBy>
  <cp:revision>126</cp:revision>
  <dcterms:created xsi:type="dcterms:W3CDTF">2017-01-18T18:41:02Z</dcterms:created>
  <dcterms:modified xsi:type="dcterms:W3CDTF">2018-10-25T22:42:24Z</dcterms:modified>
</cp:coreProperties>
</file>